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77" r:id="rId3"/>
    <p:sldId id="307" r:id="rId4"/>
    <p:sldId id="281" r:id="rId5"/>
    <p:sldId id="296" r:id="rId6"/>
    <p:sldId id="301" r:id="rId7"/>
    <p:sldId id="297" r:id="rId8"/>
    <p:sldId id="313" r:id="rId9"/>
    <p:sldId id="314" r:id="rId10"/>
    <p:sldId id="290" r:id="rId11"/>
    <p:sldId id="308" r:id="rId12"/>
    <p:sldId id="310" r:id="rId13"/>
    <p:sldId id="309" r:id="rId14"/>
    <p:sldId id="312" r:id="rId15"/>
    <p:sldId id="315" r:id="rId16"/>
    <p:sldId id="288" r:id="rId17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kacova Simona" initials="TS" lastIdx="1" clrIdx="0">
    <p:extLst>
      <p:ext uri="{19B8F6BF-5375-455C-9EA6-DF929625EA0E}">
        <p15:presenceInfo xmlns:p15="http://schemas.microsoft.com/office/powerpoint/2012/main" userId="S-1-5-21-1888568140-785396268-922709458-357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3979" autoAdjust="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rasko\Documents\Skolenia\Konferencia%202025%20Borik\Statistika%20predlozenych%20materialov%20do%20prezentaci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rasko\AppData\Roaming\Microsoft\Excel\Sprava%20o%20kvalite_pomocne%20tabulky_%202022%20-%202024%20(version%201).xlsb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klak1.mh.sk\utvar3210\3211_ODDELENIE%20POSUDZOVANIA%20VPLYVOV\t&#237;m%20MPK\MPK\Posudzovanie%20kvality%20doloziek%20a%20AVnaPP\2024\Sprava%20o%20kvalite%202024\Sprava%20o%20kvalite_pomocne%20tabulky_%202022%20-%202024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klak1.mh.sk\utvar3210\3211_ODDELENIE%20POSUDZOVANIA%20VPLYVOV\t&#237;m%20MPK\MPK\Posudzovanie%20kvality%20doloziek%20a%20AVnaPP\2024\Sprava%20o%20kvalite%202024\Sprava%20o%20kvalite_pomocne%20tabulky_%202022%20-%202024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spc="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r>
              <a:rPr lang="sk-SK" sz="1800" b="1" i="0" baseline="0" dirty="0">
                <a:solidFill>
                  <a:srgbClr val="C00000"/>
                </a:solidFill>
                <a:effectLst/>
              </a:rPr>
              <a:t>Štruktúra posudzovaných materiálov v MPK z hľadiska vplyvov na PP (v %)</a:t>
            </a:r>
            <a:endParaRPr lang="sk-SK" sz="1800" b="1" dirty="0">
              <a:solidFill>
                <a:srgbClr val="C00000"/>
              </a:solidFill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>
                <a:solidFill>
                  <a:srgbClr val="C00000"/>
                </a:solidFill>
              </a:defRPr>
            </a:pPr>
            <a:endParaRPr lang="sk-SK" sz="1800" b="1" dirty="0">
              <a:solidFill>
                <a:srgbClr val="C0000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00" b="1" i="0" u="none" strike="noStrike" kern="1200" spc="0" baseline="0">
              <a:solidFill>
                <a:srgbClr val="C00000"/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273073065185963E-2"/>
          <c:y val="0.15032054981627901"/>
          <c:w val="0.941809614068574"/>
          <c:h val="0.6949698768139640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Hárok4!$B$13</c:f>
              <c:strCache>
                <c:ptCount val="1"/>
                <c:pt idx="0">
                  <c:v>Materiály s vplyvmi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0.10467018589260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1F1-4803-8A02-60EBAC3C93F7}"/>
                </c:ext>
              </c:extLst>
            </c:dLbl>
            <c:dLbl>
              <c:idx val="1"/>
              <c:layout>
                <c:manualLayout>
                  <c:x val="-1.8443804704216509E-3"/>
                  <c:y val="0.101762680728918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1F1-4803-8A02-60EBAC3C93F7}"/>
                </c:ext>
              </c:extLst>
            </c:dLbl>
            <c:dLbl>
              <c:idx val="2"/>
              <c:layout>
                <c:manualLayout>
                  <c:x val="1.844380470421448E-3"/>
                  <c:y val="0.186080330475736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1F1-4803-8A02-60EBAC3C93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Hárok4!$A$14:$A$16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Hárok4!$B$14:$B$16</c:f>
              <c:numCache>
                <c:formatCode>0%</c:formatCode>
                <c:ptCount val="3"/>
                <c:pt idx="0">
                  <c:v>0.21875</c:v>
                </c:pt>
                <c:pt idx="1">
                  <c:v>0.23421052631578948</c:v>
                </c:pt>
                <c:pt idx="2">
                  <c:v>0.35842293906810035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1F1-4803-8A02-60EBAC3C93F7}"/>
            </c:ext>
          </c:extLst>
        </c:ser>
        <c:ser>
          <c:idx val="1"/>
          <c:order val="1"/>
          <c:tx>
            <c:strRef>
              <c:f>Hárok4!$C$13</c:f>
              <c:strCache>
                <c:ptCount val="1"/>
                <c:pt idx="0">
                  <c:v>Materiály bez vplyvov 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0.186080330475736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1F1-4803-8A02-60EBAC3C93F7}"/>
                </c:ext>
              </c:extLst>
            </c:dLbl>
            <c:dLbl>
              <c:idx val="1"/>
              <c:layout>
                <c:manualLayout>
                  <c:x val="-1.8443804704216509E-3"/>
                  <c:y val="0.168635299493636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1F1-4803-8A02-60EBAC3C93F7}"/>
                </c:ext>
              </c:extLst>
            </c:dLbl>
            <c:dLbl>
              <c:idx val="2"/>
              <c:layout>
                <c:manualLayout>
                  <c:x val="0"/>
                  <c:y val="0.12211521687470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1F1-4803-8A02-60EBAC3C93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Hárok4!$A$14:$A$16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Hárok4!$C$14:$C$16</c:f>
              <c:numCache>
                <c:formatCode>0%</c:formatCode>
                <c:ptCount val="3"/>
                <c:pt idx="0">
                  <c:v>0.6328125</c:v>
                </c:pt>
                <c:pt idx="1">
                  <c:v>0.59473684210526312</c:v>
                </c:pt>
                <c:pt idx="2">
                  <c:v>0.53405017921146958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1F1-4803-8A02-60EBAC3C93F7}"/>
            </c:ext>
          </c:extLst>
        </c:ser>
        <c:ser>
          <c:idx val="2"/>
          <c:order val="2"/>
          <c:tx>
            <c:strRef>
              <c:f>Hárok4!$D$13</c:f>
              <c:strCache>
                <c:ptCount val="1"/>
                <c:pt idx="0">
                  <c:v>Požiadavka na vplyvy 
(žiadny vyznačený ale má vplyv)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443804704215833E-3"/>
                  <c:y val="7.2687629092084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51F1-4803-8A02-60EBAC3C93F7}"/>
                </c:ext>
              </c:extLst>
            </c:dLbl>
            <c:dLbl>
              <c:idx val="1"/>
              <c:layout>
                <c:manualLayout>
                  <c:x val="-6.7626502688328205E-17"/>
                  <c:y val="8.72251549105013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51F1-4803-8A02-60EBAC3C93F7}"/>
                </c:ext>
              </c:extLst>
            </c:dLbl>
            <c:dLbl>
              <c:idx val="2"/>
              <c:layout>
                <c:manualLayout>
                  <c:x val="1.8443804704215833E-3"/>
                  <c:y val="6.6872618764717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51F1-4803-8A02-60EBAC3C93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Hárok4!$A$14:$A$16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Hárok4!$D$14:$D$16</c:f>
              <c:numCache>
                <c:formatCode>0%</c:formatCode>
                <c:ptCount val="3"/>
                <c:pt idx="0">
                  <c:v>0.1484375</c:v>
                </c:pt>
                <c:pt idx="1">
                  <c:v>0.17105263157894737</c:v>
                </c:pt>
                <c:pt idx="2">
                  <c:v>0.10752688172043011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1F1-4803-8A02-60EBAC3C93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07030063"/>
        <c:axId val="2107027567"/>
        <c:axId val="0"/>
      </c:bar3DChart>
      <c:catAx>
        <c:axId val="21070300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2107027567"/>
        <c:crosses val="autoZero"/>
        <c:auto val="1"/>
        <c:lblAlgn val="ctr"/>
        <c:lblOffset val="100"/>
        <c:noMultiLvlLbl val="0"/>
      </c:catAx>
      <c:valAx>
        <c:axId val="21070275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21070300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r>
              <a:rPr lang="sk-SK" sz="2000" b="1" dirty="0">
                <a:solidFill>
                  <a:srgbClr val="C00000"/>
                </a:solidFill>
              </a:rPr>
              <a:t>Priemerné</a:t>
            </a:r>
            <a:r>
              <a:rPr lang="sk-SK" sz="2000" b="1" baseline="0" dirty="0">
                <a:solidFill>
                  <a:srgbClr val="C00000"/>
                </a:solidFill>
              </a:rPr>
              <a:t> známky za </a:t>
            </a:r>
            <a:r>
              <a:rPr lang="sk-SK" sz="1800" b="1" baseline="0" dirty="0">
                <a:solidFill>
                  <a:srgbClr val="C00000"/>
                </a:solidFill>
              </a:rPr>
              <a:t>hodnotenie</a:t>
            </a:r>
            <a:r>
              <a:rPr lang="sk-SK" sz="2000" b="1" baseline="0" dirty="0">
                <a:solidFill>
                  <a:srgbClr val="C00000"/>
                </a:solidFill>
              </a:rPr>
              <a:t> kvality doložiek a analýz</a:t>
            </a:r>
            <a:endParaRPr lang="sk-SK" sz="2000" b="1" dirty="0">
              <a:solidFill>
                <a:srgbClr val="C0000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rgbClr val="C00000"/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Graf!$A$7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solidFill>
                <a:sysClr val="windowText" lastClr="000000"/>
              </a:solidFill>
            </a:ln>
            <a:effectLst/>
            <a:sp3d>
              <a:contourClr>
                <a:sysClr val="windowText" lastClr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0"/>
                  <c:y val="0.423841059602649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642-4CCB-B69D-3764FC81677E}"/>
                </c:ext>
              </c:extLst>
            </c:dLbl>
            <c:dLbl>
              <c:idx val="1"/>
              <c:layout>
                <c:manualLayout>
                  <c:x val="5.6258782128785064E-3"/>
                  <c:y val="0.317880794701986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642-4CCB-B69D-3764FC81677E}"/>
                </c:ext>
              </c:extLst>
            </c:dLbl>
            <c:dLbl>
              <c:idx val="2"/>
              <c:layout>
                <c:manualLayout>
                  <c:x val="0"/>
                  <c:y val="0.377210216110019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642-4CCB-B69D-3764FC8167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Graf!$B$6:$D$6</c:f>
              <c:strCache>
                <c:ptCount val="3"/>
                <c:pt idx="0">
                  <c:v>Doložky vybraných vplyvov</c:v>
                </c:pt>
                <c:pt idx="1">
                  <c:v>Analýzy vybraných vplyvov</c:v>
                </c:pt>
                <c:pt idx="2">
                  <c:v>Celková známka</c:v>
                </c:pt>
              </c:strCache>
            </c:strRef>
          </c:cat>
          <c:val>
            <c:numRef>
              <c:f>Graf!$B$7:$D$7</c:f>
              <c:numCache>
                <c:formatCode>General</c:formatCode>
                <c:ptCount val="3"/>
                <c:pt idx="0">
                  <c:v>2.08</c:v>
                </c:pt>
                <c:pt idx="1">
                  <c:v>1.72</c:v>
                </c:pt>
                <c:pt idx="2">
                  <c:v>1.94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642-4CCB-B69D-3764FC81677E}"/>
            </c:ext>
          </c:extLst>
        </c:ser>
        <c:ser>
          <c:idx val="1"/>
          <c:order val="1"/>
          <c:tx>
            <c:strRef>
              <c:f>Graf!$A$8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D13F"/>
            </a:solidFill>
            <a:ln>
              <a:solidFill>
                <a:sysClr val="windowText" lastClr="000000"/>
              </a:solidFill>
            </a:ln>
            <a:effectLst/>
            <a:sp3d>
              <a:contourClr>
                <a:sysClr val="windowText" lastClr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-1.8752927376261689E-3"/>
                  <c:y val="0.447387785136129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642-4CCB-B69D-3764FC81677E}"/>
                </c:ext>
              </c:extLst>
            </c:dLbl>
            <c:dLbl>
              <c:idx val="1"/>
              <c:layout>
                <c:manualLayout>
                  <c:x val="0"/>
                  <c:y val="0.151931892599869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642-4CCB-B69D-3764FC81677E}"/>
                </c:ext>
              </c:extLst>
            </c:dLbl>
            <c:dLbl>
              <c:idx val="2"/>
              <c:layout>
                <c:manualLayout>
                  <c:x val="-1.6625101730568365E-3"/>
                  <c:y val="0.337917485265225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3642-4CCB-B69D-3764FC8167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Graf!$B$6:$D$6</c:f>
              <c:strCache>
                <c:ptCount val="3"/>
                <c:pt idx="0">
                  <c:v>Doložky vybraných vplyvov</c:v>
                </c:pt>
                <c:pt idx="1">
                  <c:v>Analýzy vybraných vplyvov</c:v>
                </c:pt>
                <c:pt idx="2">
                  <c:v>Celková známka</c:v>
                </c:pt>
              </c:strCache>
            </c:strRef>
          </c:cat>
          <c:val>
            <c:numRef>
              <c:f>Graf!$B$8:$D$8</c:f>
              <c:numCache>
                <c:formatCode>General</c:formatCode>
                <c:ptCount val="3"/>
                <c:pt idx="0">
                  <c:v>2.14</c:v>
                </c:pt>
                <c:pt idx="1">
                  <c:v>1.19</c:v>
                </c:pt>
                <c:pt idx="2">
                  <c:v>1.83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642-4CCB-B69D-3764FC81677E}"/>
            </c:ext>
          </c:extLst>
        </c:ser>
        <c:ser>
          <c:idx val="2"/>
          <c:order val="2"/>
          <c:tx>
            <c:strRef>
              <c:f>Graf!$A$9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99CC00"/>
            </a:solidFill>
            <a:ln>
              <a:solidFill>
                <a:sysClr val="windowText" lastClr="000000"/>
              </a:solidFill>
            </a:ln>
            <a:effectLst/>
            <a:sp3d>
              <a:contourClr>
                <a:sysClr val="windowText" lastClr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0"/>
                  <c:y val="0.276674025018395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3642-4CCB-B69D-3764FC81677E}"/>
                </c:ext>
              </c:extLst>
            </c:dLbl>
            <c:dLbl>
              <c:idx val="1"/>
              <c:layout>
                <c:manualLayout>
                  <c:x val="1.6625101730567756E-3"/>
                  <c:y val="0.196463654223968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3642-4CCB-B69D-3764FC81677E}"/>
                </c:ext>
              </c:extLst>
            </c:dLbl>
            <c:dLbl>
              <c:idx val="2"/>
              <c:layout>
                <c:manualLayout>
                  <c:x val="-1.2191600430674943E-16"/>
                  <c:y val="0.279646262291869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3642-4CCB-B69D-3764FC8167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Graf!$B$6:$D$6</c:f>
              <c:strCache>
                <c:ptCount val="3"/>
                <c:pt idx="0">
                  <c:v>Doložky vybraných vplyvov</c:v>
                </c:pt>
                <c:pt idx="1">
                  <c:v>Analýzy vybraných vplyvov</c:v>
                </c:pt>
                <c:pt idx="2">
                  <c:v>Celková známka</c:v>
                </c:pt>
              </c:strCache>
            </c:strRef>
          </c:cat>
          <c:val>
            <c:numRef>
              <c:f>Graf!$B$9:$D$9</c:f>
              <c:numCache>
                <c:formatCode>General</c:formatCode>
                <c:ptCount val="3"/>
                <c:pt idx="0">
                  <c:v>1.59</c:v>
                </c:pt>
                <c:pt idx="1">
                  <c:v>1.32</c:v>
                </c:pt>
                <c:pt idx="2">
                  <c:v>1.62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642-4CCB-B69D-3764FC8167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37361120"/>
        <c:axId val="537357792"/>
        <c:axId val="0"/>
      </c:bar3DChart>
      <c:catAx>
        <c:axId val="537361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537357792"/>
        <c:crosses val="autoZero"/>
        <c:auto val="1"/>
        <c:lblAlgn val="ctr"/>
        <c:lblOffset val="100"/>
        <c:noMultiLvlLbl val="0"/>
      </c:catAx>
      <c:valAx>
        <c:axId val="537357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537361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890793503014971"/>
          <c:y val="0.93373760499976799"/>
          <c:w val="0.30223400786301857"/>
          <c:h val="5.05453026623145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 sz="1800" b="1" i="0" baseline="0" dirty="0">
                <a:solidFill>
                  <a:srgbClr val="C00000"/>
                </a:solidFill>
                <a:effectLst/>
              </a:rPr>
              <a:t>Počet predbežných informácií a uskutočnených konzultácií k materiálom s vplyvom na PP</a:t>
            </a:r>
            <a:endParaRPr lang="sk-SK" b="1" dirty="0">
              <a:solidFill>
                <a:srgbClr val="C00000"/>
              </a:solidFill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Hárok2!$B$4</c:f>
              <c:strCache>
                <c:ptCount val="1"/>
                <c:pt idx="0">
                  <c:v>Počet predbežných informácií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solidFill>
                <a:sysClr val="windowText" lastClr="000000"/>
              </a:solidFill>
            </a:ln>
            <a:effectLst/>
            <a:sp3d>
              <a:contourClr>
                <a:sysClr val="windowText" lastClr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0"/>
                  <c:y val="0.1894918173987941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46A-4078-9BB2-6207C8CE7A97}"/>
                </c:ext>
              </c:extLst>
            </c:dLbl>
            <c:dLbl>
              <c:idx val="1"/>
              <c:layout>
                <c:manualLayout>
                  <c:x val="-8.3569784832131234E-17"/>
                  <c:y val="0.2239448751076657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46A-4078-9BB2-6207C8CE7A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Hárok2!$A$5:$A$6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Hárok2!$B$5:$B$6</c:f>
              <c:numCache>
                <c:formatCode>General</c:formatCode>
                <c:ptCount val="2"/>
                <c:pt idx="0">
                  <c:v>254</c:v>
                </c:pt>
                <c:pt idx="1">
                  <c:v>283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6A-4078-9BB2-6207C8CE7A97}"/>
            </c:ext>
          </c:extLst>
        </c:ser>
        <c:ser>
          <c:idx val="1"/>
          <c:order val="1"/>
          <c:tx>
            <c:strRef>
              <c:f>Hárok2!$C$4</c:f>
              <c:strCache>
                <c:ptCount val="1"/>
                <c:pt idx="0">
                  <c:v>Počet uskutočnených konzultácií k vplyvom na PP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ysClr val="windowText" lastClr="000000"/>
              </a:solidFill>
            </a:ln>
            <a:effectLst/>
            <a:sp3d>
              <a:contourClr>
                <a:sysClr val="windowText" lastClr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8.4953207107676715E-4"/>
                  <c:y val="4.605380023699558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46A-4078-9BB2-6207C8CE7A97}"/>
                </c:ext>
              </c:extLst>
            </c:dLbl>
            <c:dLbl>
              <c:idx val="1"/>
              <c:layout>
                <c:manualLayout>
                  <c:x val="2.2792022792021958E-3"/>
                  <c:y val="7.23514211886303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46A-4078-9BB2-6207C8CE7A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Hárok2!$A$5:$A$6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Hárok2!$C$5:$C$6</c:f>
              <c:numCache>
                <c:formatCode>General</c:formatCode>
                <c:ptCount val="2"/>
                <c:pt idx="0">
                  <c:v>18</c:v>
                </c:pt>
                <c:pt idx="1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46A-4078-9BB2-6207C8CE7A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40101328"/>
        <c:axId val="440099664"/>
        <c:axId val="0"/>
      </c:bar3DChart>
      <c:catAx>
        <c:axId val="440101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40099664"/>
        <c:crosses val="autoZero"/>
        <c:auto val="1"/>
        <c:lblAlgn val="ctr"/>
        <c:lblOffset val="100"/>
        <c:noMultiLvlLbl val="0"/>
      </c:catAx>
      <c:valAx>
        <c:axId val="440099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40101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2853310002916292E-2"/>
          <c:y val="0.89103425362968869"/>
          <c:w val="0.81833878457500508"/>
          <c:h val="8.82939632545931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 sz="2000" b="1" dirty="0">
                <a:solidFill>
                  <a:srgbClr val="C00000"/>
                </a:solidFill>
              </a:rPr>
              <a:t>Počet</a:t>
            </a:r>
            <a:r>
              <a:rPr lang="sk-SK" sz="2000" b="1" baseline="0" dirty="0">
                <a:solidFill>
                  <a:srgbClr val="C00000"/>
                </a:solidFill>
              </a:rPr>
              <a:t> konzultácií s predkladateľmi</a:t>
            </a:r>
            <a:endParaRPr lang="en-US" sz="2000" b="1" dirty="0">
              <a:solidFill>
                <a:srgbClr val="C0000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6588545045344494E-2"/>
          <c:y val="9.5970240860154737E-2"/>
          <c:w val="0.93544827394661112"/>
          <c:h val="0.81075473857177294"/>
        </c:manualLayout>
      </c:layout>
      <c:bar3DChart>
        <c:barDir val="col"/>
        <c:grouping val="standard"/>
        <c:varyColors val="0"/>
        <c:ser>
          <c:idx val="0"/>
          <c:order val="0"/>
          <c:spPr>
            <a:solidFill>
              <a:schemeClr val="accent2">
                <a:lumMod val="50000"/>
              </a:schemeClr>
            </a:solidFill>
            <a:ln>
              <a:solidFill>
                <a:sysClr val="windowText" lastClr="000000"/>
              </a:solidFill>
            </a:ln>
            <a:effectLst/>
            <a:sp3d>
              <a:contourClr>
                <a:sysClr val="windowText" lastClr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2.7777777777777779E-3"/>
                  <c:y val="0.152777777777777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0B0-4187-AE0A-E1201B5522E4}"/>
                </c:ext>
              </c:extLst>
            </c:dLbl>
            <c:dLbl>
              <c:idx val="1"/>
              <c:layout>
                <c:manualLayout>
                  <c:x val="5.5555555555555558E-3"/>
                  <c:y val="0.1481481481481481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0B0-4187-AE0A-E1201B5522E4}"/>
                </c:ext>
              </c:extLst>
            </c:dLbl>
            <c:dLbl>
              <c:idx val="2"/>
              <c:layout>
                <c:manualLayout>
                  <c:x val="8.3333333333332309E-3"/>
                  <c:y val="0.1990740740740740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0B0-4187-AE0A-E1201B5522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Hárok3!$A$5:$A$7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Hárok3!$B$5:$B$7</c:f>
              <c:numCache>
                <c:formatCode>General</c:formatCode>
                <c:ptCount val="3"/>
                <c:pt idx="0">
                  <c:v>111</c:v>
                </c:pt>
                <c:pt idx="1">
                  <c:v>104</c:v>
                </c:pt>
                <c:pt idx="2">
                  <c:v>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0B0-4187-AE0A-E1201B5522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31208352"/>
        <c:axId val="731209600"/>
        <c:axId val="101997184"/>
      </c:bar3DChart>
      <c:catAx>
        <c:axId val="731208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731209600"/>
        <c:crosses val="autoZero"/>
        <c:auto val="1"/>
        <c:lblAlgn val="ctr"/>
        <c:lblOffset val="100"/>
        <c:noMultiLvlLbl val="0"/>
      </c:catAx>
      <c:valAx>
        <c:axId val="731209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731208352"/>
        <c:crosses val="autoZero"/>
        <c:crossBetween val="between"/>
      </c:valAx>
      <c:serAx>
        <c:axId val="101997184"/>
        <c:scaling>
          <c:orientation val="minMax"/>
        </c:scaling>
        <c:delete val="1"/>
        <c:axPos val="b"/>
        <c:majorTickMark val="none"/>
        <c:minorTickMark val="none"/>
        <c:tickLblPos val="nextTo"/>
        <c:crossAx val="731209600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5CE0B-32AF-4742-9FDB-C6EC5CB63E7C}" type="datetimeFigureOut">
              <a:rPr lang="sk-SK" smtClean="0"/>
              <a:t>26. 5. 2025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19A6B-F8BE-4B04-BCDC-747FD517909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50857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Opatrenie má za účel dosiahnuť zníženie regulačnej a administratívnej záťaže podnikateľského prostredia</a:t>
            </a: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19A6B-F8BE-4B04-BCDC-747FD5179090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02699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Zhrnutie výsledkov reformy 1in2out nájdete v  Súhrnnej správe o uplatňovaní mechanizmu znižovania byrokracie a nákladov za rok 2024 uverejnenej na stránke MH</a:t>
            </a:r>
            <a:r>
              <a:rPr lang="sk-SK" baseline="0" dirty="0" smtClean="0"/>
              <a:t> SR</a:t>
            </a:r>
            <a:r>
              <a:rPr lang="sk-SK" dirty="0" smtClean="0"/>
              <a:t>, po jej odsúhlasení na rokovaní vlády.</a:t>
            </a: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19A6B-F8BE-4B04-BCDC-747FD5179090}" type="slidenum">
              <a:rPr lang="sk-SK" smtClean="0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0588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09D27E-DD7A-D828-CEDC-02574DCED8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F454503-F090-6911-1856-96CABC8830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998DAE6-0984-FE52-2240-8C379882D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649AD-59BE-CA42-92D1-484F5067C7FF}" type="datetimeFigureOut">
              <a:rPr lang="sk-SK" smtClean="0"/>
              <a:t>26. 5. 2025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493AC1C-4660-F6D1-57F2-9F54BDA4F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6226852-F1ED-2131-D671-2A6D8036B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90D7B-7647-434F-9555-E6E468CEA6C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71774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0E5A8A-50EA-72E4-0F7F-010A79F01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EFFBFFB1-EB52-10DE-003D-4EBAF63738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AC36A48-4ABE-C3C1-6EE6-B6FA7DFFE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649AD-59BE-CA42-92D1-484F5067C7FF}" type="datetimeFigureOut">
              <a:rPr lang="sk-SK" smtClean="0"/>
              <a:t>26. 5. 2025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799AC6E-AD38-1FAC-3D9B-E6D0EE758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CC007A0-C737-433F-807E-D56F9E2E9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90D7B-7647-434F-9555-E6E468CEA6C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11822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64D8A46D-05A5-4AD1-DDB8-445F8D5C55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5E63B3A8-4AC2-9D13-F5DC-1C7859E371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8FA3DDD-92B3-6052-82E3-4EF073731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649AD-59BE-CA42-92D1-484F5067C7FF}" type="datetimeFigureOut">
              <a:rPr lang="sk-SK" smtClean="0"/>
              <a:t>26. 5. 2025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CC66F3E-B48C-F52E-A53F-3F524E25E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54EFE7A-E5BE-0B28-D628-49201FDFB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90D7B-7647-434F-9555-E6E468CEA6C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93589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CBA995-9E4F-ABED-326B-B0F214588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41246E7-BA4D-8304-73AD-D75A8A3B50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1103D33-1FDE-5A2D-1C34-FE516AA7D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649AD-59BE-CA42-92D1-484F5067C7FF}" type="datetimeFigureOut">
              <a:rPr lang="sk-SK" smtClean="0"/>
              <a:t>26. 5. 2025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E26FBBF-B9DE-3C9E-7067-AAF8384B5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B893EAB-5C3E-E08C-567C-C1AB4988D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90D7B-7647-434F-9555-E6E468CEA6C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69793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06B0D9-F7E5-6768-7A8B-75728512D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8BB0E72-81E2-AA93-102D-2D9D2B005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A8BCD22-76CD-B76C-AEED-510F2A3E0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649AD-59BE-CA42-92D1-484F5067C7FF}" type="datetimeFigureOut">
              <a:rPr lang="sk-SK" smtClean="0"/>
              <a:t>26. 5. 2025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DFC1759-2CC9-EE64-B0DC-6110E2766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64E4684C-FBEC-E8B0-DEC8-6952D9810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90D7B-7647-434F-9555-E6E468CEA6C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11506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87BBD4-C9A2-EE06-55B5-1A349C43B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A2F0D11-6BD8-883A-88C9-5D54E09502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96BB819D-1201-C462-1B0E-3F0FD9A309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17A488F7-4F33-ECE8-74D7-ABD127489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649AD-59BE-CA42-92D1-484F5067C7FF}" type="datetimeFigureOut">
              <a:rPr lang="sk-SK" smtClean="0"/>
              <a:t>26. 5. 2025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AA181CCE-1F5A-8F90-6FB6-850A9388C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2DD34084-BE2E-47FA-80A1-05BE1D711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90D7B-7647-434F-9555-E6E468CEA6C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83981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513253-F050-68F9-CE24-2DBEA1EB8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E96B7C9-7C9B-86FD-3EB3-9C8BE02EC7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957A47E2-1F21-66F8-C5E7-3402E8A015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AF6CB1A-BC2F-C6B9-761C-692BE43A81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F44EFEDB-22C2-6542-9324-22570D8291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E4BFEA54-A6E8-FF50-0DC2-1E029A09B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649AD-59BE-CA42-92D1-484F5067C7FF}" type="datetimeFigureOut">
              <a:rPr lang="sk-SK" smtClean="0"/>
              <a:t>26. 5. 2025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8F9C1E58-BCB6-6631-35BA-D292BC695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8043A570-D94B-C9C5-9F53-F2F0F03AC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90D7B-7647-434F-9555-E6E468CEA6C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81416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1AA2FA-DA78-9D44-D984-3A7325D5D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9989A88F-B035-5E40-D8BF-B7BA64A66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649AD-59BE-CA42-92D1-484F5067C7FF}" type="datetimeFigureOut">
              <a:rPr lang="sk-SK" smtClean="0"/>
              <a:t>26. 5. 2025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8210A569-F840-826E-D607-D9CFD5E30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9293AFCE-20FE-3135-E01A-952D5296A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90D7B-7647-434F-9555-E6E468CEA6C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75426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DA9031DD-A4D4-812E-38BF-9F236FBE6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649AD-59BE-CA42-92D1-484F5067C7FF}" type="datetimeFigureOut">
              <a:rPr lang="sk-SK" smtClean="0"/>
              <a:t>26. 5. 2025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39C9CC05-4E13-D8E2-ECE2-2D2B07385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F11FB67B-D9A7-306C-8639-7484A3203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90D7B-7647-434F-9555-E6E468CEA6C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08729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C37862-0BBA-FDCB-0D03-EAAAF5E80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EA2EFDA-15D8-7A5D-88F2-0CF2F343E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47401B1-0287-3DB3-C2DB-4E48F11094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F0CF47E7-6439-1063-6D13-69C19F171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649AD-59BE-CA42-92D1-484F5067C7FF}" type="datetimeFigureOut">
              <a:rPr lang="sk-SK" smtClean="0"/>
              <a:t>26. 5. 2025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6E2F2BD5-5097-55D4-4957-1B571B23F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70D42678-1942-53D3-33F9-DBBC7FFA9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90D7B-7647-434F-9555-E6E468CEA6C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01100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BEA3D3-11F2-8E3F-81A5-05F3E05E3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74D77B70-F98D-E180-9523-5E78FFE3C2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0F174DD-3CF2-C69E-529E-F63CFB8653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E54A2E63-5C12-82BE-9E55-0783C8627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649AD-59BE-CA42-92D1-484F5067C7FF}" type="datetimeFigureOut">
              <a:rPr lang="sk-SK" smtClean="0"/>
              <a:t>26. 5. 2025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01BEECB0-84D9-60FC-095D-2454D1F44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A253F769-CEF0-2943-6ACA-7CB1C12DE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90D7B-7647-434F-9555-E6E468CEA6C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3370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32754F7D-EE96-CDC3-7C5B-A8D7BE790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259C77A-A666-80C8-E681-6C2D2547A6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80C4757-4C5A-A84E-A451-74211DA860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649AD-59BE-CA42-92D1-484F5067C7FF}" type="datetimeFigureOut">
              <a:rPr lang="sk-SK" smtClean="0"/>
              <a:t>26. 5. 2025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22082C5-D32D-3992-FF74-9A19785BD7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3482630B-AA77-A5A2-3011-AE4CB2164E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90D7B-7647-434F-9555-E6E468CEA6C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53915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9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 descr="Obrázok, na ktorom je text, snímka obrazovky, grafický dizajn, dizajn&#10;&#10;Automaticky generovaný popis">
            <a:extLst>
              <a:ext uri="{FF2B5EF4-FFF2-40B4-BE49-F238E27FC236}">
                <a16:creationId xmlns:a16="http://schemas.microsoft.com/office/drawing/2014/main" id="{AE737B7E-0E31-1DDD-6C79-857DE2E72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38963"/>
          </a:xfrm>
          <a:prstGeom prst="rect">
            <a:avLst/>
          </a:prstGeom>
        </p:spPr>
      </p:pic>
      <p:sp>
        <p:nvSpPr>
          <p:cNvPr id="12" name="Zaoblený obdĺžnik 11">
            <a:extLst>
              <a:ext uri="{FF2B5EF4-FFF2-40B4-BE49-F238E27FC236}">
                <a16:creationId xmlns:a16="http://schemas.microsoft.com/office/drawing/2014/main" id="{8BD0C41A-2339-BAF6-6D12-FAC4595ACE7B}"/>
              </a:ext>
            </a:extLst>
          </p:cNvPr>
          <p:cNvSpPr/>
          <p:nvPr/>
        </p:nvSpPr>
        <p:spPr>
          <a:xfrm>
            <a:off x="1523999" y="2924115"/>
            <a:ext cx="9143999" cy="1049391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26EE313-BA36-412E-C95F-C32BD45C31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36679"/>
            <a:ext cx="9144000" cy="1436827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sk-SK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PRE LEPŠIE PODNIKANIE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8E2BAD5-F234-3FB3-6967-9A8EB55C36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60287"/>
            <a:ext cx="9144000" cy="544077"/>
          </a:xfrm>
        </p:spPr>
        <p:txBody>
          <a:bodyPr>
            <a:normAutofit lnSpcReduction="10000"/>
          </a:bodyPr>
          <a:lstStyle/>
          <a:p>
            <a:r>
              <a:rPr lang="sk-SK" sz="36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HOTEL BÔRIK – </a:t>
            </a:r>
            <a:r>
              <a:rPr lang="sk-SK" sz="36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15.05.2025</a:t>
            </a:r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id="{FCE283EA-0FB4-B976-5F92-1F590A135BCB}"/>
              </a:ext>
            </a:extLst>
          </p:cNvPr>
          <p:cNvSpPr txBox="1">
            <a:spLocks/>
          </p:cNvSpPr>
          <p:nvPr/>
        </p:nvSpPr>
        <p:spPr>
          <a:xfrm>
            <a:off x="1523999" y="1342385"/>
            <a:ext cx="9144000" cy="143682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sk-SK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Lepšie zákony</a:t>
            </a:r>
          </a:p>
        </p:txBody>
      </p:sp>
    </p:spTree>
    <p:extLst>
      <p:ext uri="{BB962C8B-B14F-4D97-AF65-F5344CB8AC3E}">
        <p14:creationId xmlns:p14="http://schemas.microsoft.com/office/powerpoint/2010/main" val="333592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28A89C4B-6BF8-4499-1A74-0D2371A6C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27936" cy="693446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1C5A140-F85E-03BC-4DE7-67DA2C830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4129"/>
            <a:ext cx="10515600" cy="471949"/>
          </a:xfrm>
        </p:spPr>
        <p:txBody>
          <a:bodyPr>
            <a:noAutofit/>
          </a:bodyPr>
          <a:lstStyle/>
          <a:p>
            <a:r>
              <a:rPr lang="sk-SK" sz="20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/>
            </a:r>
            <a:br>
              <a:rPr lang="sk-SK" sz="20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</a:br>
            <a:r>
              <a:rPr lang="sk-SK" sz="2000" dirty="0" smtClean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/>
            </a:r>
            <a:br>
              <a:rPr lang="sk-SK" sz="2000" dirty="0" smtClean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</a:br>
            <a:r>
              <a:rPr lang="pl-PL" sz="20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Hodnotenie kvality vypracovania doložiek a analýz </a:t>
            </a:r>
            <a:r>
              <a:rPr lang="pl-PL" sz="2000" dirty="0" smtClean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na podnikateľske prostredie </a:t>
            </a:r>
            <a:r>
              <a:rPr lang="sk-SK" sz="20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/>
            </a:r>
            <a:br>
              <a:rPr lang="sk-SK" sz="20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</a:br>
            <a:r>
              <a:rPr lang="sk-SK" sz="20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/>
            </a:r>
            <a:br>
              <a:rPr lang="sk-SK" sz="20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</a:br>
            <a:endParaRPr lang="sk-SK" sz="2000" dirty="0">
              <a:solidFill>
                <a:schemeClr val="bg1"/>
              </a:solidFill>
              <a:latin typeface="Roboto Lt" pitchFamily="2" charset="0"/>
              <a:ea typeface="Roboto Lt" pitchFamily="2" charset="0"/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88D2267F-B373-CA78-E41B-404C53750E90}"/>
              </a:ext>
            </a:extLst>
          </p:cNvPr>
          <p:cNvSpPr txBox="1">
            <a:spLocks/>
          </p:cNvSpPr>
          <p:nvPr/>
        </p:nvSpPr>
        <p:spPr>
          <a:xfrm>
            <a:off x="838200" y="6467781"/>
            <a:ext cx="10515600" cy="2720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Roboto Th" pitchFamily="2" charset="0"/>
                <a:cs typeface="Calibri" panose="020F0502020204030204" pitchFamily="34" charset="0"/>
              </a:rPr>
              <a:t>1in2out </a:t>
            </a:r>
            <a:r>
              <a:rPr lang="sk-SK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Roboto Th" pitchFamily="2" charset="0"/>
                <a:cs typeface="Calibri" panose="020F0502020204030204" pitchFamily="34" charset="0"/>
              </a:rPr>
              <a:t>– zhodnotenie </a:t>
            </a:r>
            <a:r>
              <a:rPr lang="sk-SK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Roboto Th" pitchFamily="2" charset="0"/>
                <a:cs typeface="Calibri" panose="020F0502020204030204" pitchFamily="34" charset="0"/>
              </a:rPr>
              <a:t>reformy  2021 - </a:t>
            </a:r>
            <a:r>
              <a:rPr lang="sk-SK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Roboto Th" pitchFamily="2" charset="0"/>
                <a:cs typeface="Calibri" panose="020F0502020204030204" pitchFamily="34" charset="0"/>
              </a:rPr>
              <a:t>2024</a:t>
            </a:r>
            <a:endParaRPr lang="sk-SK" sz="1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Roboto Th" pitchFamily="2" charset="0"/>
              <a:cs typeface="Calibri" panose="020F0502020204030204" pitchFamily="34" charset="0"/>
            </a:endParaRPr>
          </a:p>
        </p:txBody>
      </p:sp>
      <p:sp>
        <p:nvSpPr>
          <p:cNvPr id="9" name="Zástupný objekt pre obsah 8">
            <a:extLst>
              <a:ext uri="{FF2B5EF4-FFF2-40B4-BE49-F238E27FC236}">
                <a16:creationId xmlns:a16="http://schemas.microsoft.com/office/drawing/2014/main" id="{737E7D88-B8DD-1358-5C4E-9836EAF13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629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sk-SK" b="1" dirty="0" smtClean="0"/>
          </a:p>
          <a:p>
            <a:pPr marL="0" indent="0" algn="ctr">
              <a:buNone/>
            </a:pPr>
            <a:endParaRPr lang="sk-SK" b="1" dirty="0"/>
          </a:p>
          <a:p>
            <a:pPr marL="0" indent="0" algn="ctr">
              <a:buNone/>
            </a:pPr>
            <a:endParaRPr lang="sk-SK" b="1" dirty="0" smtClean="0"/>
          </a:p>
        </p:txBody>
      </p:sp>
      <p:cxnSp>
        <p:nvCxnSpPr>
          <p:cNvPr id="5" name="Rovná spojnica 4"/>
          <p:cNvCxnSpPr/>
          <p:nvPr/>
        </p:nvCxnSpPr>
        <p:spPr>
          <a:xfrm>
            <a:off x="7564582" y="2077890"/>
            <a:ext cx="1810327" cy="572655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Graf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1282276"/>
              </p:ext>
            </p:extLst>
          </p:nvPr>
        </p:nvGraphicFramePr>
        <p:xfrm>
          <a:off x="1703294" y="1233487"/>
          <a:ext cx="8212231" cy="4774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7736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28A89C4B-6BF8-4499-1A74-0D2371A6C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27936" cy="693446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1C5A140-F85E-03BC-4DE7-67DA2C830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3179"/>
            <a:ext cx="10515600" cy="471949"/>
          </a:xfrm>
        </p:spPr>
        <p:txBody>
          <a:bodyPr>
            <a:noAutofit/>
          </a:bodyPr>
          <a:lstStyle/>
          <a:p>
            <a:r>
              <a:rPr lang="sk-SK" sz="20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/>
            </a:r>
            <a:br>
              <a:rPr lang="sk-SK" sz="20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</a:br>
            <a:r>
              <a:rPr lang="sk-SK" sz="2000" dirty="0" smtClean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Školenia 1in2out</a:t>
            </a:r>
            <a:r>
              <a:rPr lang="sk-SK" sz="20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/>
            </a:r>
            <a:br>
              <a:rPr lang="sk-SK" sz="20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</a:br>
            <a:endParaRPr lang="sk-SK" sz="2000" dirty="0">
              <a:solidFill>
                <a:schemeClr val="bg1"/>
              </a:solidFill>
              <a:latin typeface="Roboto Lt" pitchFamily="2" charset="0"/>
              <a:ea typeface="Roboto Lt" pitchFamily="2" charset="0"/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88D2267F-B373-CA78-E41B-404C53750E90}"/>
              </a:ext>
            </a:extLst>
          </p:cNvPr>
          <p:cNvSpPr txBox="1">
            <a:spLocks/>
          </p:cNvSpPr>
          <p:nvPr/>
        </p:nvSpPr>
        <p:spPr>
          <a:xfrm>
            <a:off x="838200" y="6467781"/>
            <a:ext cx="10515600" cy="2720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Roboto Th" pitchFamily="2" charset="0"/>
                <a:cs typeface="Calibri" panose="020F0502020204030204" pitchFamily="34" charset="0"/>
              </a:rPr>
              <a:t>1in2out </a:t>
            </a:r>
            <a:r>
              <a:rPr lang="sk-SK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Roboto Th" pitchFamily="2" charset="0"/>
                <a:cs typeface="Calibri" panose="020F0502020204030204" pitchFamily="34" charset="0"/>
              </a:rPr>
              <a:t>– zhodnotenie </a:t>
            </a:r>
            <a:r>
              <a:rPr lang="sk-SK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Roboto Th" pitchFamily="2" charset="0"/>
                <a:cs typeface="Calibri" panose="020F0502020204030204" pitchFamily="34" charset="0"/>
              </a:rPr>
              <a:t>reformy  2021 - </a:t>
            </a:r>
            <a:r>
              <a:rPr lang="sk-SK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Roboto Th" pitchFamily="2" charset="0"/>
                <a:cs typeface="Calibri" panose="020F0502020204030204" pitchFamily="34" charset="0"/>
              </a:rPr>
              <a:t>2024</a:t>
            </a:r>
            <a:endParaRPr lang="sk-SK" sz="1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Roboto Th" pitchFamily="2" charset="0"/>
              <a:cs typeface="Calibri" panose="020F0502020204030204" pitchFamily="34" charset="0"/>
            </a:endParaRPr>
          </a:p>
        </p:txBody>
      </p:sp>
      <p:sp>
        <p:nvSpPr>
          <p:cNvPr id="9" name="Zástupný objekt pre obsah 8">
            <a:extLst>
              <a:ext uri="{FF2B5EF4-FFF2-40B4-BE49-F238E27FC236}">
                <a16:creationId xmlns:a16="http://schemas.microsoft.com/office/drawing/2014/main" id="{737E7D88-B8DD-1358-5C4E-9836EAF13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629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sk-SK" b="1" dirty="0" smtClean="0"/>
          </a:p>
          <a:p>
            <a:pPr marL="0" indent="0" algn="ctr">
              <a:buNone/>
            </a:pPr>
            <a:endParaRPr lang="sk-SK" b="1" dirty="0"/>
          </a:p>
          <a:p>
            <a:pPr marL="0" indent="0" algn="ctr">
              <a:buNone/>
            </a:pPr>
            <a:endParaRPr lang="sk-SK" b="1" dirty="0" smtClean="0"/>
          </a:p>
        </p:txBody>
      </p:sp>
      <p:pic>
        <p:nvPicPr>
          <p:cNvPr id="10" name="Obrázok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461" y="1688073"/>
            <a:ext cx="7633252" cy="41263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630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28A89C4B-6BF8-4499-1A74-0D2371A6C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27936" cy="693446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1C5A140-F85E-03BC-4DE7-67DA2C830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3179"/>
            <a:ext cx="10515600" cy="471949"/>
          </a:xfrm>
        </p:spPr>
        <p:txBody>
          <a:bodyPr>
            <a:noAutofit/>
          </a:bodyPr>
          <a:lstStyle/>
          <a:p>
            <a:r>
              <a:rPr lang="sk-SK" sz="2000" b="1" dirty="0" smtClean="0">
                <a:solidFill>
                  <a:schemeClr val="bg1"/>
                </a:solidFill>
              </a:rPr>
              <a:t>Konzultácie s podnikateľským prostredím na základe predbežných informácií</a:t>
            </a:r>
            <a:endParaRPr lang="sk-SK" sz="2000" dirty="0">
              <a:solidFill>
                <a:schemeClr val="bg1"/>
              </a:solidFill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88D2267F-B373-CA78-E41B-404C53750E90}"/>
              </a:ext>
            </a:extLst>
          </p:cNvPr>
          <p:cNvSpPr txBox="1">
            <a:spLocks/>
          </p:cNvSpPr>
          <p:nvPr/>
        </p:nvSpPr>
        <p:spPr>
          <a:xfrm>
            <a:off x="838200" y="6467781"/>
            <a:ext cx="10515600" cy="2720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Roboto Th" pitchFamily="2" charset="0"/>
                <a:cs typeface="Calibri" panose="020F0502020204030204" pitchFamily="34" charset="0"/>
              </a:rPr>
              <a:t>1in2out </a:t>
            </a:r>
            <a:r>
              <a:rPr lang="sk-SK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Roboto Th" pitchFamily="2" charset="0"/>
                <a:cs typeface="Calibri" panose="020F0502020204030204" pitchFamily="34" charset="0"/>
              </a:rPr>
              <a:t>– zhodnotenie </a:t>
            </a:r>
            <a:r>
              <a:rPr lang="sk-SK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Roboto Th" pitchFamily="2" charset="0"/>
                <a:cs typeface="Calibri" panose="020F0502020204030204" pitchFamily="34" charset="0"/>
              </a:rPr>
              <a:t>reformy  2021 - </a:t>
            </a:r>
            <a:r>
              <a:rPr lang="sk-SK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Roboto Th" pitchFamily="2" charset="0"/>
                <a:cs typeface="Calibri" panose="020F0502020204030204" pitchFamily="34" charset="0"/>
              </a:rPr>
              <a:t>2024</a:t>
            </a:r>
            <a:endParaRPr lang="sk-SK" sz="1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Roboto Th" pitchFamily="2" charset="0"/>
              <a:cs typeface="Calibri" panose="020F0502020204030204" pitchFamily="34" charset="0"/>
            </a:endParaRPr>
          </a:p>
        </p:txBody>
      </p:sp>
      <p:sp>
        <p:nvSpPr>
          <p:cNvPr id="9" name="Zástupný objekt pre obsah 8">
            <a:extLst>
              <a:ext uri="{FF2B5EF4-FFF2-40B4-BE49-F238E27FC236}">
                <a16:creationId xmlns:a16="http://schemas.microsoft.com/office/drawing/2014/main" id="{737E7D88-B8DD-1358-5C4E-9836EAF13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629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sk-SK" b="1" dirty="0" smtClean="0"/>
          </a:p>
          <a:p>
            <a:pPr marL="0" indent="0" algn="ctr">
              <a:buNone/>
            </a:pPr>
            <a:endParaRPr lang="sk-SK" b="1" dirty="0"/>
          </a:p>
          <a:p>
            <a:pPr marL="0" indent="0" algn="ctr">
              <a:buNone/>
            </a:pPr>
            <a:endParaRPr lang="sk-SK" b="1" dirty="0" smtClean="0"/>
          </a:p>
        </p:txBody>
      </p:sp>
      <p:graphicFrame>
        <p:nvGraphicFramePr>
          <p:cNvPr id="10" name="Graf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5701512"/>
              </p:ext>
            </p:extLst>
          </p:nvPr>
        </p:nvGraphicFramePr>
        <p:xfrm>
          <a:off x="1900518" y="1171575"/>
          <a:ext cx="7619720" cy="5101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Rovná spojnica 4"/>
          <p:cNvCxnSpPr/>
          <p:nvPr/>
        </p:nvCxnSpPr>
        <p:spPr>
          <a:xfrm flipV="1">
            <a:off x="4756727" y="3916218"/>
            <a:ext cx="3260437" cy="637309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868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28A89C4B-6BF8-4499-1A74-0D2371A6C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27936" cy="693446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1C5A140-F85E-03BC-4DE7-67DA2C830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3179"/>
            <a:ext cx="10515600" cy="471949"/>
          </a:xfrm>
        </p:spPr>
        <p:txBody>
          <a:bodyPr>
            <a:noAutofit/>
          </a:bodyPr>
          <a:lstStyle/>
          <a:p>
            <a:r>
              <a:rPr lang="sk-SK" sz="2000" dirty="0" smtClean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Konzultácie s predkladateľmi – </a:t>
            </a:r>
            <a:r>
              <a:rPr lang="sk-SK" sz="20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metodická podpora pre predkladateľov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88D2267F-B373-CA78-E41B-404C53750E90}"/>
              </a:ext>
            </a:extLst>
          </p:cNvPr>
          <p:cNvSpPr txBox="1">
            <a:spLocks/>
          </p:cNvSpPr>
          <p:nvPr/>
        </p:nvSpPr>
        <p:spPr>
          <a:xfrm>
            <a:off x="838200" y="6467781"/>
            <a:ext cx="10515600" cy="2720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Roboto Th" pitchFamily="2" charset="0"/>
                <a:cs typeface="Calibri" panose="020F0502020204030204" pitchFamily="34" charset="0"/>
              </a:rPr>
              <a:t>1in2out –zhodnotenie reformy  2021 - </a:t>
            </a:r>
            <a:r>
              <a:rPr lang="sk-SK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Roboto Th" pitchFamily="2" charset="0"/>
                <a:cs typeface="Calibri" panose="020F0502020204030204" pitchFamily="34" charset="0"/>
              </a:rPr>
              <a:t>2024</a:t>
            </a:r>
            <a:endParaRPr lang="sk-SK" sz="1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Roboto Th" pitchFamily="2" charset="0"/>
              <a:cs typeface="Calibri" panose="020F0502020204030204" pitchFamily="34" charset="0"/>
            </a:endParaRPr>
          </a:p>
        </p:txBody>
      </p:sp>
      <p:sp>
        <p:nvSpPr>
          <p:cNvPr id="9" name="Zástupný objekt pre obsah 8">
            <a:extLst>
              <a:ext uri="{FF2B5EF4-FFF2-40B4-BE49-F238E27FC236}">
                <a16:creationId xmlns:a16="http://schemas.microsoft.com/office/drawing/2014/main" id="{737E7D88-B8DD-1358-5C4E-9836EAF13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629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sk-SK" b="1" dirty="0" smtClean="0"/>
          </a:p>
          <a:p>
            <a:pPr marL="0" indent="0" algn="ctr">
              <a:buNone/>
            </a:pPr>
            <a:endParaRPr lang="sk-SK" b="1" dirty="0"/>
          </a:p>
          <a:p>
            <a:pPr marL="0" indent="0" algn="ctr">
              <a:buNone/>
            </a:pPr>
            <a:endParaRPr lang="sk-SK" b="1" dirty="0" smtClean="0"/>
          </a:p>
        </p:txBody>
      </p:sp>
      <p:graphicFrame>
        <p:nvGraphicFramePr>
          <p:cNvPr id="10" name="Graf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0119271"/>
              </p:ext>
            </p:extLst>
          </p:nvPr>
        </p:nvGraphicFramePr>
        <p:xfrm>
          <a:off x="1470213" y="1198307"/>
          <a:ext cx="8265458" cy="5074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3641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28A89C4B-6BF8-4499-1A74-0D2371A6CB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327936" cy="693446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1C5A140-F85E-03BC-4DE7-67DA2C830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3179"/>
            <a:ext cx="10515600" cy="471949"/>
          </a:xfrm>
        </p:spPr>
        <p:txBody>
          <a:bodyPr>
            <a:noAutofit/>
          </a:bodyPr>
          <a:lstStyle/>
          <a:p>
            <a:r>
              <a:rPr lang="sk-SK" sz="2000" b="1" dirty="0" smtClean="0">
                <a:solidFill>
                  <a:schemeClr val="bg1"/>
                </a:solidFill>
              </a:rPr>
              <a:t>Zhrnutie pôsobenia nástroja 1in2out</a:t>
            </a:r>
            <a:endParaRPr lang="sk-SK" sz="2000" dirty="0">
              <a:solidFill>
                <a:schemeClr val="bg1"/>
              </a:solidFill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88D2267F-B373-CA78-E41B-404C53750E90}"/>
              </a:ext>
            </a:extLst>
          </p:cNvPr>
          <p:cNvSpPr txBox="1">
            <a:spLocks/>
          </p:cNvSpPr>
          <p:nvPr/>
        </p:nvSpPr>
        <p:spPr>
          <a:xfrm>
            <a:off x="838200" y="6467781"/>
            <a:ext cx="10515600" cy="2720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Roboto Th" pitchFamily="2" charset="0"/>
                <a:cs typeface="Calibri" panose="020F0502020204030204" pitchFamily="34" charset="0"/>
              </a:rPr>
              <a:t>1in2out –zhodnotenie reformy  2021 - </a:t>
            </a:r>
            <a:r>
              <a:rPr lang="sk-SK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Roboto Th" pitchFamily="2" charset="0"/>
                <a:cs typeface="Calibri" panose="020F0502020204030204" pitchFamily="34" charset="0"/>
              </a:rPr>
              <a:t>2024</a:t>
            </a:r>
            <a:endParaRPr lang="sk-SK" sz="1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Roboto Th" pitchFamily="2" charset="0"/>
              <a:cs typeface="Calibri" panose="020F0502020204030204" pitchFamily="34" charset="0"/>
            </a:endParaRPr>
          </a:p>
        </p:txBody>
      </p:sp>
      <p:sp>
        <p:nvSpPr>
          <p:cNvPr id="9" name="Zástupný objekt pre obsah 8">
            <a:extLst>
              <a:ext uri="{FF2B5EF4-FFF2-40B4-BE49-F238E27FC236}">
                <a16:creationId xmlns:a16="http://schemas.microsoft.com/office/drawing/2014/main" id="{737E7D88-B8DD-1358-5C4E-9836EAF13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629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sk-SK" b="1" dirty="0" smtClean="0"/>
          </a:p>
          <a:p>
            <a:pPr marL="0" indent="0" algn="ctr">
              <a:buNone/>
            </a:pPr>
            <a:endParaRPr lang="sk-SK" b="1" dirty="0"/>
          </a:p>
          <a:p>
            <a:pPr marL="0" indent="0" algn="ctr">
              <a:buNone/>
            </a:pPr>
            <a:endParaRPr lang="sk-SK" b="1" dirty="0" smtClean="0"/>
          </a:p>
        </p:txBody>
      </p:sp>
      <p:sp>
        <p:nvSpPr>
          <p:cNvPr id="3" name="Obdĺžnik 2"/>
          <p:cNvSpPr/>
          <p:nvPr/>
        </p:nvSpPr>
        <p:spPr>
          <a:xfrm>
            <a:off x="838200" y="1750141"/>
            <a:ext cx="1037523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dirty="0" smtClean="0">
                <a:solidFill>
                  <a:srgbClr val="C00000"/>
                </a:solidFill>
              </a:rPr>
              <a:t>Prínosy 1in2out:</a:t>
            </a:r>
          </a:p>
          <a:p>
            <a:endParaRPr lang="sk-SK" sz="2000" dirty="0" smtClean="0"/>
          </a:p>
          <a:p>
            <a:pPr marL="546100" indent="-5461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sk-SK" sz="2200" dirty="0" smtClean="0"/>
              <a:t>zvýšenie kvality doložiek a analýz vplyvov na podnikateľské prostredie</a:t>
            </a:r>
          </a:p>
          <a:p>
            <a:pPr marL="546100" indent="-5461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sk-SK" sz="2200" dirty="0" smtClean="0"/>
              <a:t>zvýšenie počtu </a:t>
            </a:r>
            <a:r>
              <a:rPr lang="sk-SK" sz="2200" dirty="0"/>
              <a:t>materiálov s kvantifikovaným vplyvom na PP</a:t>
            </a:r>
          </a:p>
          <a:p>
            <a:pPr marL="546100" indent="-5461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sk-SK" sz="2200" dirty="0"/>
              <a:t>z</a:t>
            </a:r>
            <a:r>
              <a:rPr lang="sk-SK" sz="2200" dirty="0" smtClean="0"/>
              <a:t>intenzívnenie spolupráce </a:t>
            </a:r>
            <a:r>
              <a:rPr lang="sk-SK" sz="2200" dirty="0"/>
              <a:t>medzi </a:t>
            </a:r>
            <a:r>
              <a:rPr lang="sk-SK" sz="2200" dirty="0" smtClean="0"/>
              <a:t>rezortami (nárast cielených konzultácií)</a:t>
            </a:r>
            <a:endParaRPr lang="sk-SK" sz="2200" dirty="0"/>
          </a:p>
          <a:p>
            <a:pPr marL="546100" indent="-5461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sk-SK" sz="2200" dirty="0"/>
              <a:t>z</a:t>
            </a:r>
            <a:r>
              <a:rPr lang="sk-SK" sz="2200" dirty="0" smtClean="0"/>
              <a:t>výšenie dodržiavania procesu podľa JM</a:t>
            </a:r>
          </a:p>
          <a:p>
            <a:pPr marL="546100" indent="-5461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sk-SK" sz="2200" dirty="0"/>
              <a:t>p</a:t>
            </a:r>
            <a:r>
              <a:rPr lang="sk-SK" sz="2200" smtClean="0"/>
              <a:t>ríspevok </a:t>
            </a:r>
            <a:r>
              <a:rPr lang="sk-SK" sz="2200" dirty="0" smtClean="0"/>
              <a:t>zavedenia pravidla 1in2out k zníženiu regulačnej záťaže</a:t>
            </a:r>
            <a:endParaRPr lang="sk-SK" sz="2200" dirty="0"/>
          </a:p>
        </p:txBody>
      </p:sp>
    </p:spTree>
    <p:extLst>
      <p:ext uri="{BB962C8B-B14F-4D97-AF65-F5344CB8AC3E}">
        <p14:creationId xmlns:p14="http://schemas.microsoft.com/office/powerpoint/2010/main" val="160856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28A89C4B-6BF8-4499-1A74-0D2371A6C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27936" cy="693446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1C5A140-F85E-03BC-4DE7-67DA2C830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3179"/>
            <a:ext cx="10515600" cy="471949"/>
          </a:xfrm>
        </p:spPr>
        <p:txBody>
          <a:bodyPr>
            <a:noAutofit/>
          </a:bodyPr>
          <a:lstStyle/>
          <a:p>
            <a:r>
              <a:rPr lang="sk-SK" sz="2000" b="1" dirty="0" smtClean="0">
                <a:solidFill>
                  <a:schemeClr val="bg1"/>
                </a:solidFill>
              </a:rPr>
              <a:t>Výzvy na zlepšenie fungovania 1in2out</a:t>
            </a:r>
            <a:endParaRPr lang="sk-SK" sz="2000" dirty="0">
              <a:solidFill>
                <a:schemeClr val="bg1"/>
              </a:solidFill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88D2267F-B373-CA78-E41B-404C53750E90}"/>
              </a:ext>
            </a:extLst>
          </p:cNvPr>
          <p:cNvSpPr txBox="1">
            <a:spLocks/>
          </p:cNvSpPr>
          <p:nvPr/>
        </p:nvSpPr>
        <p:spPr>
          <a:xfrm>
            <a:off x="838200" y="6467781"/>
            <a:ext cx="10515600" cy="2720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Roboto Th" pitchFamily="2" charset="0"/>
                <a:cs typeface="Calibri" panose="020F0502020204030204" pitchFamily="34" charset="0"/>
              </a:rPr>
              <a:t>1in2out –zhodnotenie reformy  2021 - </a:t>
            </a:r>
            <a:r>
              <a:rPr lang="sk-SK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Roboto Th" pitchFamily="2" charset="0"/>
                <a:cs typeface="Calibri" panose="020F0502020204030204" pitchFamily="34" charset="0"/>
              </a:rPr>
              <a:t>2024</a:t>
            </a:r>
            <a:endParaRPr lang="sk-SK" sz="1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Roboto Th" pitchFamily="2" charset="0"/>
              <a:cs typeface="Calibri" panose="020F0502020204030204" pitchFamily="34" charset="0"/>
            </a:endParaRPr>
          </a:p>
        </p:txBody>
      </p:sp>
      <p:sp>
        <p:nvSpPr>
          <p:cNvPr id="9" name="Zástupný objekt pre obsah 8">
            <a:extLst>
              <a:ext uri="{FF2B5EF4-FFF2-40B4-BE49-F238E27FC236}">
                <a16:creationId xmlns:a16="http://schemas.microsoft.com/office/drawing/2014/main" id="{737E7D88-B8DD-1358-5C4E-9836EAF13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629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sk-SK" b="1" dirty="0" smtClean="0"/>
          </a:p>
          <a:p>
            <a:pPr marL="0" indent="0" algn="ctr">
              <a:buNone/>
            </a:pPr>
            <a:endParaRPr lang="sk-SK" b="1" dirty="0"/>
          </a:p>
          <a:p>
            <a:pPr marL="0" indent="0" algn="ctr">
              <a:buNone/>
            </a:pPr>
            <a:endParaRPr lang="sk-SK" b="1" dirty="0" smtClean="0"/>
          </a:p>
        </p:txBody>
      </p:sp>
      <p:sp>
        <p:nvSpPr>
          <p:cNvPr id="3" name="Obdĺžnik 2"/>
          <p:cNvSpPr/>
          <p:nvPr/>
        </p:nvSpPr>
        <p:spPr>
          <a:xfrm>
            <a:off x="838200" y="1750141"/>
            <a:ext cx="10319327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dirty="0" smtClean="0">
                <a:solidFill>
                  <a:srgbClr val="C00000"/>
                </a:solidFill>
              </a:rPr>
              <a:t>Výzvy na ďalšie fungovanie:</a:t>
            </a:r>
            <a:endParaRPr lang="sk-SK" sz="2400" b="1" dirty="0">
              <a:solidFill>
                <a:srgbClr val="C0000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sk-SK" sz="20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sk-SK" sz="2000" dirty="0" smtClean="0"/>
              <a:t>zlepšiť spracovanie alternatívnych </a:t>
            </a:r>
            <a:r>
              <a:rPr lang="sk-SK" sz="2000" dirty="0"/>
              <a:t>riešení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sk-SK" sz="2000" dirty="0" smtClean="0"/>
              <a:t>zvýšiť transparentnosť </a:t>
            </a:r>
            <a:r>
              <a:rPr lang="sk-SK" sz="2000" dirty="0"/>
              <a:t>konzultácií s podnikateľským </a:t>
            </a:r>
            <a:r>
              <a:rPr lang="sk-SK" sz="2000" dirty="0" smtClean="0"/>
              <a:t>prostredím </a:t>
            </a:r>
            <a:endParaRPr lang="sk-SK" sz="20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sk-SK" sz="2000" dirty="0" smtClean="0"/>
              <a:t>zabezpečiť dostupnosť </a:t>
            </a:r>
            <a:r>
              <a:rPr lang="sk-SK" sz="2000" dirty="0"/>
              <a:t>dát </a:t>
            </a:r>
            <a:endParaRPr lang="sk-SK" sz="2000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sk-SK" sz="2000" dirty="0" smtClean="0"/>
              <a:t>zaviesť celistvý integrovaný pohľad všetkých vplyvov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sk-SK" sz="2000" dirty="0" smtClean="0"/>
              <a:t>chýba potreba systematickej redukcie regulačnej záťaže pri tvorbe nových regulácií </a:t>
            </a:r>
          </a:p>
          <a:p>
            <a:pPr marL="285750" indent="-285750">
              <a:buFontTx/>
              <a:buChar char="-"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850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28A89C4B-6BF8-4499-1A74-0D2371A6C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27936" cy="693446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1C5A140-F85E-03BC-4DE7-67DA2C830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4129"/>
            <a:ext cx="10515600" cy="471949"/>
          </a:xfrm>
        </p:spPr>
        <p:txBody>
          <a:bodyPr>
            <a:noAutofit/>
          </a:bodyPr>
          <a:lstStyle/>
          <a:p>
            <a:r>
              <a:rPr lang="sk-SK" sz="20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/>
            </a:r>
            <a:br>
              <a:rPr lang="sk-SK" sz="20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</a:br>
            <a:r>
              <a:rPr lang="sk-SK" sz="2000" dirty="0" smtClean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/>
            </a:r>
            <a:br>
              <a:rPr lang="sk-SK" sz="2000" dirty="0" smtClean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</a:br>
            <a:r>
              <a:rPr lang="sk-SK" sz="20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/>
            </a:r>
            <a:br>
              <a:rPr lang="sk-SK" sz="20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</a:br>
            <a:r>
              <a:rPr lang="sk-SK" sz="20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/>
            </a:r>
            <a:br>
              <a:rPr lang="sk-SK" sz="20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</a:br>
            <a:endParaRPr lang="sk-SK" sz="2000" dirty="0">
              <a:solidFill>
                <a:schemeClr val="bg1"/>
              </a:solidFill>
              <a:latin typeface="Roboto Lt" pitchFamily="2" charset="0"/>
              <a:ea typeface="Roboto Lt" pitchFamily="2" charset="0"/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88D2267F-B373-CA78-E41B-404C53750E90}"/>
              </a:ext>
            </a:extLst>
          </p:cNvPr>
          <p:cNvSpPr txBox="1">
            <a:spLocks/>
          </p:cNvSpPr>
          <p:nvPr/>
        </p:nvSpPr>
        <p:spPr>
          <a:xfrm>
            <a:off x="838200" y="6467781"/>
            <a:ext cx="10515600" cy="2720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Roboto Th" pitchFamily="2" charset="0"/>
                <a:cs typeface="Calibri" panose="020F0502020204030204" pitchFamily="34" charset="0"/>
              </a:rPr>
              <a:t>1in2out –zhodnotenie reformy  2021 - 2024 </a:t>
            </a:r>
          </a:p>
        </p:txBody>
      </p:sp>
      <p:sp>
        <p:nvSpPr>
          <p:cNvPr id="9" name="Zástupný objekt pre obsah 8">
            <a:extLst>
              <a:ext uri="{FF2B5EF4-FFF2-40B4-BE49-F238E27FC236}">
                <a16:creationId xmlns:a16="http://schemas.microsoft.com/office/drawing/2014/main" id="{737E7D88-B8DD-1358-5C4E-9836EAF13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629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sk-SK" b="1" dirty="0" smtClean="0"/>
          </a:p>
          <a:p>
            <a:pPr marL="0" indent="0" algn="ctr">
              <a:buNone/>
            </a:pPr>
            <a:endParaRPr lang="sk-SK" b="1" dirty="0"/>
          </a:p>
          <a:p>
            <a:pPr marL="0" indent="0" algn="ctr">
              <a:buNone/>
            </a:pPr>
            <a:r>
              <a:rPr lang="sk-SK" b="1" dirty="0" smtClean="0"/>
              <a:t>Tím 1in2out ďakuje všetkým za spoluprácu</a:t>
            </a:r>
          </a:p>
          <a:p>
            <a:pPr marL="0" indent="0" algn="ctr">
              <a:buNone/>
            </a:pPr>
            <a:endParaRPr lang="sk-SK" b="1" dirty="0" smtClean="0"/>
          </a:p>
          <a:p>
            <a:pPr marL="0" indent="0" algn="ctr">
              <a:buNone/>
            </a:pPr>
            <a:r>
              <a:rPr lang="sk-SK" dirty="0" smtClean="0">
                <a:solidFill>
                  <a:srgbClr val="C00000"/>
                </a:solidFill>
              </a:rPr>
              <a:t>1in2out</a:t>
            </a:r>
            <a:r>
              <a:rPr lang="en-US" dirty="0" smtClean="0">
                <a:solidFill>
                  <a:srgbClr val="C00000"/>
                </a:solidFill>
              </a:rPr>
              <a:t>@</a:t>
            </a:r>
            <a:r>
              <a:rPr lang="sk-SK" dirty="0" smtClean="0">
                <a:solidFill>
                  <a:srgbClr val="C00000"/>
                </a:solidFill>
              </a:rPr>
              <a:t>mhsr.sk</a:t>
            </a:r>
          </a:p>
          <a:p>
            <a:pPr marL="0" indent="0" algn="ctr">
              <a:buNone/>
            </a:pPr>
            <a:endParaRPr lang="sk-SK" b="1" dirty="0" smtClean="0"/>
          </a:p>
        </p:txBody>
      </p:sp>
    </p:spTree>
    <p:extLst>
      <p:ext uri="{BB962C8B-B14F-4D97-AF65-F5344CB8AC3E}">
        <p14:creationId xmlns:p14="http://schemas.microsoft.com/office/powerpoint/2010/main" val="270837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28A89C4B-6BF8-4499-1A74-0D2371A6C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5936" y="0"/>
            <a:ext cx="12327936" cy="693446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1C5A140-F85E-03BC-4DE7-67DA2C830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7" y="393290"/>
            <a:ext cx="10714703" cy="432620"/>
          </a:xfrm>
        </p:spPr>
        <p:txBody>
          <a:bodyPr>
            <a:noAutofit/>
          </a:bodyPr>
          <a:lstStyle/>
          <a:p>
            <a:r>
              <a:rPr lang="sk-SK" sz="2000" dirty="0" smtClean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/>
            </a:r>
            <a:br>
              <a:rPr lang="sk-SK" sz="2000" dirty="0" smtClean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</a:br>
            <a:r>
              <a:rPr lang="sk-SK" sz="20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/>
            </a:r>
            <a:br>
              <a:rPr lang="sk-SK" sz="20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</a:br>
            <a:endParaRPr lang="sk-SK" sz="2000" dirty="0">
              <a:solidFill>
                <a:schemeClr val="bg1"/>
              </a:solidFill>
              <a:latin typeface="Roboto Lt" pitchFamily="2" charset="0"/>
              <a:ea typeface="Roboto Lt" pitchFamily="2" charset="0"/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88D2267F-B373-CA78-E41B-404C53750E90}"/>
              </a:ext>
            </a:extLst>
          </p:cNvPr>
          <p:cNvSpPr txBox="1">
            <a:spLocks/>
          </p:cNvSpPr>
          <p:nvPr/>
        </p:nvSpPr>
        <p:spPr>
          <a:xfrm>
            <a:off x="838200" y="6467781"/>
            <a:ext cx="10515600" cy="2720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Roboto Th" pitchFamily="2" charset="0"/>
                <a:cs typeface="Calibri" panose="020F0502020204030204" pitchFamily="34" charset="0"/>
              </a:rPr>
              <a:t>1in2out </a:t>
            </a:r>
            <a:r>
              <a:rPr lang="sk-SK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Roboto Th" pitchFamily="2" charset="0"/>
                <a:cs typeface="Calibri" panose="020F0502020204030204" pitchFamily="34" charset="0"/>
              </a:rPr>
              <a:t>– zhodnotenie </a:t>
            </a:r>
            <a:r>
              <a:rPr lang="sk-SK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Roboto Th" pitchFamily="2" charset="0"/>
                <a:cs typeface="Calibri" panose="020F0502020204030204" pitchFamily="34" charset="0"/>
              </a:rPr>
              <a:t>reformy  2021 - </a:t>
            </a:r>
            <a:r>
              <a:rPr lang="sk-SK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Roboto Th" pitchFamily="2" charset="0"/>
                <a:cs typeface="Calibri" panose="020F0502020204030204" pitchFamily="34" charset="0"/>
              </a:rPr>
              <a:t>2024</a:t>
            </a:r>
            <a:endParaRPr lang="sk-SK" sz="1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Roboto Th" pitchFamily="2" charset="0"/>
              <a:cs typeface="Calibri" panose="020F0502020204030204" pitchFamily="34" charset="0"/>
            </a:endParaRPr>
          </a:p>
        </p:txBody>
      </p:sp>
      <p:sp>
        <p:nvSpPr>
          <p:cNvPr id="9" name="Zástupný objekt pre obsah 8">
            <a:extLst>
              <a:ext uri="{FF2B5EF4-FFF2-40B4-BE49-F238E27FC236}">
                <a16:creationId xmlns:a16="http://schemas.microsoft.com/office/drawing/2014/main" id="{737E7D88-B8DD-1358-5C4E-9836EAF13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6292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sk-SK" b="1" dirty="0" smtClean="0"/>
          </a:p>
          <a:p>
            <a:pPr marL="0" indent="0" algn="ctr">
              <a:buNone/>
            </a:pPr>
            <a:endParaRPr lang="sk-SK" b="1" dirty="0"/>
          </a:p>
          <a:p>
            <a:pPr marL="0" indent="0" algn="ctr">
              <a:buNone/>
            </a:pPr>
            <a:r>
              <a:rPr lang="sk-SK" sz="7000" b="1" dirty="0" smtClean="0">
                <a:solidFill>
                  <a:srgbClr val="C00000"/>
                </a:solidFill>
                <a:latin typeface="Roboto Lt" pitchFamily="2" charset="0"/>
                <a:ea typeface="Roboto Lt" pitchFamily="2" charset="0"/>
              </a:rPr>
              <a:t>1in2out</a:t>
            </a:r>
          </a:p>
          <a:p>
            <a:pPr marL="0" indent="0" algn="ctr">
              <a:buNone/>
            </a:pPr>
            <a:endParaRPr lang="sk-SK" sz="4100" b="1" dirty="0" smtClean="0">
              <a:latin typeface="Roboto Lt" pitchFamily="2" charset="0"/>
              <a:ea typeface="Roboto Lt" pitchFamily="2" charset="0"/>
            </a:endParaRPr>
          </a:p>
          <a:p>
            <a:pPr marL="0" indent="0" algn="ctr">
              <a:buNone/>
            </a:pPr>
            <a:r>
              <a:rPr lang="sk-SK" sz="4100" b="1" dirty="0" smtClean="0">
                <a:latin typeface="Roboto Lt" pitchFamily="2" charset="0"/>
                <a:ea typeface="Roboto Lt" pitchFamily="2" charset="0"/>
              </a:rPr>
              <a:t>zhodnotenie </a:t>
            </a:r>
            <a:r>
              <a:rPr lang="sk-SK" sz="4100" b="1" dirty="0">
                <a:latin typeface="Roboto Lt" pitchFamily="2" charset="0"/>
                <a:ea typeface="Roboto Lt" pitchFamily="2" charset="0"/>
              </a:rPr>
              <a:t>reformy  2021 </a:t>
            </a:r>
            <a:r>
              <a:rPr lang="sk-SK" sz="4100" b="1" dirty="0" smtClean="0">
                <a:latin typeface="Roboto Lt" pitchFamily="2" charset="0"/>
                <a:ea typeface="Roboto Lt" pitchFamily="2" charset="0"/>
              </a:rPr>
              <a:t>– 2024</a:t>
            </a:r>
          </a:p>
          <a:p>
            <a:pPr marL="0" indent="0" algn="ctr">
              <a:buNone/>
            </a:pPr>
            <a:endParaRPr lang="sk-SK" sz="3200" b="1" dirty="0"/>
          </a:p>
          <a:p>
            <a:pPr marL="0" indent="0" algn="ctr">
              <a:buNone/>
            </a:pPr>
            <a:endParaRPr lang="sk-SK" sz="3200" b="1" dirty="0"/>
          </a:p>
          <a:p>
            <a:pPr marL="0" indent="0" algn="ctr">
              <a:buNone/>
            </a:pPr>
            <a:r>
              <a:rPr lang="sk-SK" sz="3200" b="1" dirty="0" smtClean="0"/>
              <a:t>							Dagmar </a:t>
            </a:r>
            <a:r>
              <a:rPr lang="sk-SK" sz="3200" b="1" dirty="0" err="1" smtClean="0"/>
              <a:t>Klementová</a:t>
            </a:r>
            <a:endParaRPr lang="sk-SK" sz="3200" b="1" dirty="0" smtClean="0"/>
          </a:p>
          <a:p>
            <a:pPr marL="0" indent="0" algn="ctr">
              <a:buNone/>
            </a:pPr>
            <a:r>
              <a:rPr lang="sk-SK" sz="3200" b="1" dirty="0" smtClean="0"/>
              <a:t>					Oddelenie posudzovania vplyvov</a:t>
            </a:r>
          </a:p>
        </p:txBody>
      </p:sp>
    </p:spTree>
    <p:extLst>
      <p:ext uri="{BB962C8B-B14F-4D97-AF65-F5344CB8AC3E}">
        <p14:creationId xmlns:p14="http://schemas.microsoft.com/office/powerpoint/2010/main" val="265732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28A89C4B-6BF8-4499-1A74-0D2371A6C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27936" cy="693446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1C5A140-F85E-03BC-4DE7-67DA2C830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3290"/>
            <a:ext cx="10515600" cy="432620"/>
          </a:xfrm>
        </p:spPr>
        <p:txBody>
          <a:bodyPr>
            <a:noAutofit/>
          </a:bodyPr>
          <a:lstStyle/>
          <a:p>
            <a:r>
              <a:rPr lang="sk-SK" sz="2000" dirty="0" smtClean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/>
            </a:r>
            <a:br>
              <a:rPr lang="sk-SK" sz="2000" dirty="0" smtClean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</a:br>
            <a:r>
              <a:rPr lang="sk-SK" sz="2000" dirty="0" smtClean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RIA – posudzovanie </a:t>
            </a:r>
            <a:r>
              <a:rPr lang="sk-SK" sz="20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vplyvov navrhovaných regulácií</a:t>
            </a:r>
            <a:br>
              <a:rPr lang="sk-SK" sz="20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</a:br>
            <a:endParaRPr lang="sk-SK" sz="2000" dirty="0">
              <a:solidFill>
                <a:schemeClr val="bg1"/>
              </a:solidFill>
              <a:latin typeface="Roboto Lt" pitchFamily="2" charset="0"/>
              <a:ea typeface="Roboto Lt" pitchFamily="2" charset="0"/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88D2267F-B373-CA78-E41B-404C53750E90}"/>
              </a:ext>
            </a:extLst>
          </p:cNvPr>
          <p:cNvSpPr txBox="1">
            <a:spLocks/>
          </p:cNvSpPr>
          <p:nvPr/>
        </p:nvSpPr>
        <p:spPr>
          <a:xfrm>
            <a:off x="838200" y="6467781"/>
            <a:ext cx="10515600" cy="2720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Roboto Th" pitchFamily="2" charset="0"/>
                <a:cs typeface="Calibri" panose="020F0502020204030204" pitchFamily="34" charset="0"/>
              </a:rPr>
              <a:t>1in2out –zhodnotenie reformy  2021 - </a:t>
            </a:r>
            <a:r>
              <a:rPr lang="sk-SK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Roboto Th" pitchFamily="2" charset="0"/>
                <a:cs typeface="Calibri" panose="020F0502020204030204" pitchFamily="34" charset="0"/>
              </a:rPr>
              <a:t>2024</a:t>
            </a:r>
            <a:endParaRPr lang="sk-SK" sz="1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Roboto Th" pitchFamily="2" charset="0"/>
              <a:cs typeface="Calibri" panose="020F0502020204030204" pitchFamily="34" charset="0"/>
            </a:endParaRPr>
          </a:p>
        </p:txBody>
      </p:sp>
      <p:sp>
        <p:nvSpPr>
          <p:cNvPr id="6" name="Zástupný objekt pre obsah 5"/>
          <p:cNvSpPr>
            <a:spLocks noGrp="1"/>
          </p:cNvSpPr>
          <p:nvPr>
            <p:ph idx="1"/>
          </p:nvPr>
        </p:nvSpPr>
        <p:spPr>
          <a:xfrm>
            <a:off x="838200" y="1116728"/>
            <a:ext cx="10515600" cy="5060235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sk-SK" sz="2000" dirty="0">
                <a:solidFill>
                  <a:prstClr val="black"/>
                </a:solidFill>
              </a:rPr>
              <a:t>Lepšia regulácia je súhrn ex </a:t>
            </a:r>
            <a:r>
              <a:rPr lang="sk-SK" sz="2000" dirty="0" err="1">
                <a:solidFill>
                  <a:prstClr val="black"/>
                </a:solidFill>
              </a:rPr>
              <a:t>ante</a:t>
            </a:r>
            <a:r>
              <a:rPr lang="sk-SK" sz="2000" dirty="0">
                <a:solidFill>
                  <a:prstClr val="black"/>
                </a:solidFill>
              </a:rPr>
              <a:t> a ex post nástrojov a procesov na zlepšenie tvorby politík a právnych predpisov</a:t>
            </a:r>
          </a:p>
          <a:p>
            <a:pPr marL="0" lvl="0" indent="0" algn="ctr">
              <a:buNone/>
            </a:pPr>
            <a:r>
              <a:rPr lang="sk-SK" sz="2000" dirty="0">
                <a:solidFill>
                  <a:prstClr val="black"/>
                </a:solidFill>
              </a:rPr>
              <a:t>Ex-</a:t>
            </a:r>
            <a:r>
              <a:rPr lang="sk-SK" sz="2000" dirty="0" err="1">
                <a:solidFill>
                  <a:prstClr val="black"/>
                </a:solidFill>
              </a:rPr>
              <a:t>ante</a:t>
            </a:r>
            <a:r>
              <a:rPr lang="sk-SK" sz="2000" dirty="0">
                <a:solidFill>
                  <a:prstClr val="black"/>
                </a:solidFill>
              </a:rPr>
              <a:t> fáza slúži na posúdenie vplyvov navrhovaných právnych predpisov alebo regulácií ešte pred ich prijatím. </a:t>
            </a:r>
          </a:p>
          <a:p>
            <a:pPr marL="0" indent="0">
              <a:buNone/>
            </a:pPr>
            <a:endParaRPr lang="sk-SK" sz="2000" dirty="0" smtClean="0"/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endParaRPr lang="sk-SK" sz="1600" dirty="0" smtClean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endParaRPr lang="sk-SK" sz="1600" dirty="0" smtClean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endParaRPr lang="sk-SK" sz="1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endParaRPr lang="sk-SK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8257" y="2414588"/>
            <a:ext cx="7391400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70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28A89C4B-6BF8-4499-1A74-0D2371A6CB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10" y="0"/>
            <a:ext cx="12327936" cy="693446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1C5A140-F85E-03BC-4DE7-67DA2C830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4129"/>
            <a:ext cx="10515600" cy="471949"/>
          </a:xfrm>
        </p:spPr>
        <p:txBody>
          <a:bodyPr>
            <a:noAutofit/>
          </a:bodyPr>
          <a:lstStyle/>
          <a:p>
            <a:r>
              <a:rPr lang="sk-SK" sz="20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/>
            </a:r>
            <a:br>
              <a:rPr lang="sk-SK" sz="20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</a:br>
            <a:r>
              <a:rPr lang="sk-SK" sz="2000" dirty="0" smtClean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/>
            </a:r>
            <a:br>
              <a:rPr lang="sk-SK" sz="2000" dirty="0" smtClean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</a:br>
            <a:r>
              <a:rPr lang="en-US" sz="20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Zavedenie </a:t>
            </a:r>
            <a:r>
              <a:rPr lang="en-US" sz="2000" dirty="0" err="1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pravidla</a:t>
            </a:r>
            <a:r>
              <a:rPr lang="en-US" sz="20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 „one in – two out“ - 1in2out</a:t>
            </a:r>
            <a:r>
              <a:rPr lang="sk-SK" sz="20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/>
            </a:r>
            <a:br>
              <a:rPr lang="sk-SK" sz="20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</a:br>
            <a:r>
              <a:rPr lang="sk-SK" sz="20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/>
            </a:r>
            <a:br>
              <a:rPr lang="sk-SK" sz="20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</a:br>
            <a:endParaRPr lang="sk-SK" sz="2000" dirty="0">
              <a:solidFill>
                <a:schemeClr val="bg1"/>
              </a:solidFill>
              <a:latin typeface="Roboto Lt" pitchFamily="2" charset="0"/>
              <a:ea typeface="Roboto Lt" pitchFamily="2" charset="0"/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88D2267F-B373-CA78-E41B-404C53750E90}"/>
              </a:ext>
            </a:extLst>
          </p:cNvPr>
          <p:cNvSpPr txBox="1">
            <a:spLocks/>
          </p:cNvSpPr>
          <p:nvPr/>
        </p:nvSpPr>
        <p:spPr>
          <a:xfrm>
            <a:off x="838200" y="6467781"/>
            <a:ext cx="10515600" cy="2720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Roboto Th" pitchFamily="2" charset="0"/>
                <a:cs typeface="Calibri" panose="020F0502020204030204" pitchFamily="34" charset="0"/>
              </a:rPr>
              <a:t>1in2out –zhodnotenie reformy  2021 - 2024 </a:t>
            </a:r>
          </a:p>
        </p:txBody>
      </p:sp>
      <p:sp>
        <p:nvSpPr>
          <p:cNvPr id="9" name="Zástupný objekt pre obsah 8">
            <a:extLst>
              <a:ext uri="{FF2B5EF4-FFF2-40B4-BE49-F238E27FC236}">
                <a16:creationId xmlns:a16="http://schemas.microsoft.com/office/drawing/2014/main" id="{737E7D88-B8DD-1358-5C4E-9836EAF13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6602"/>
            <a:ext cx="10515600" cy="4351338"/>
          </a:xfrm>
        </p:spPr>
        <p:txBody>
          <a:bodyPr>
            <a:normAutofit lnSpcReduction="10000"/>
          </a:bodyPr>
          <a:lstStyle/>
          <a:p>
            <a:pPr marL="441325" indent="-441325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sk-SK" b="1" dirty="0" smtClean="0">
                <a:solidFill>
                  <a:srgbClr val="C00000"/>
                </a:solidFill>
              </a:rPr>
              <a:t>1in2out</a:t>
            </a:r>
            <a:r>
              <a:rPr lang="sk-SK" dirty="0" smtClean="0"/>
              <a:t> </a:t>
            </a:r>
            <a:r>
              <a:rPr lang="sk-SK" dirty="0"/>
              <a:t>= </a:t>
            </a:r>
            <a:r>
              <a:rPr lang="pl-PL" dirty="0"/>
              <a:t>mechanizmus znižovania byrokracie a </a:t>
            </a:r>
            <a:r>
              <a:rPr lang="pl-PL" dirty="0" smtClean="0"/>
              <a:t>nákladov  podnikateľského prostredia</a:t>
            </a:r>
          </a:p>
          <a:p>
            <a:pPr marL="441325" indent="-441325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sk-SK" dirty="0" smtClean="0"/>
              <a:t>Princíp </a:t>
            </a:r>
            <a:r>
              <a:rPr lang="sk-SK" dirty="0"/>
              <a:t>1in2out spočíva v povinnosti predkladateľa legislatívnych materiálov za každé jedno euro novo-zavádzaných nákladov na podnikateľské prostredie odstrániť už existujúce náklady v dvojnásobnej výške</a:t>
            </a:r>
            <a:r>
              <a:rPr lang="sk-SK" dirty="0" smtClean="0"/>
              <a:t>.</a:t>
            </a:r>
          </a:p>
          <a:p>
            <a:pPr marL="441325" indent="-441325">
              <a:spcBef>
                <a:spcPts val="1800"/>
              </a:spcBef>
              <a:buFont typeface="Wingdings" panose="05000000000000000000" pitchFamily="2" charset="2"/>
              <a:buChar char="§"/>
            </a:pPr>
            <a:endParaRPr lang="sk-SK" dirty="0" smtClean="0"/>
          </a:p>
          <a:p>
            <a:pPr marL="1698625" indent="0">
              <a:spcBef>
                <a:spcPts val="1800"/>
              </a:spcBef>
              <a:buNone/>
            </a:pPr>
            <a:r>
              <a:rPr lang="en-US" dirty="0" smtClean="0"/>
              <a:t>1in1out </a:t>
            </a:r>
            <a:r>
              <a:rPr lang="en-US" dirty="0"/>
              <a:t>- od 1.6</a:t>
            </a:r>
            <a:r>
              <a:rPr lang="en-US" dirty="0" smtClean="0"/>
              <a:t>. </a:t>
            </a:r>
            <a:r>
              <a:rPr lang="en-US" dirty="0"/>
              <a:t>do </a:t>
            </a:r>
            <a:r>
              <a:rPr lang="en-US" dirty="0" smtClean="0"/>
              <a:t>31.12.2021</a:t>
            </a:r>
            <a:r>
              <a:rPr lang="sk-SK" dirty="0"/>
              <a:t> </a:t>
            </a:r>
            <a:r>
              <a:rPr lang="sk-SK" dirty="0" smtClean="0"/>
              <a:t>(prechodné obdobie)</a:t>
            </a:r>
            <a:endParaRPr lang="sk-SK" dirty="0"/>
          </a:p>
          <a:p>
            <a:pPr marL="1698625" indent="0">
              <a:spcBef>
                <a:spcPts val="1800"/>
              </a:spcBef>
              <a:buNone/>
            </a:pPr>
            <a:r>
              <a:rPr lang="sk-SK" b="1" dirty="0">
                <a:solidFill>
                  <a:srgbClr val="C00000"/>
                </a:solidFill>
              </a:rPr>
              <a:t>1in2out </a:t>
            </a:r>
            <a:r>
              <a:rPr lang="sk-SK" dirty="0"/>
              <a:t>- od 1.1.2022</a:t>
            </a:r>
          </a:p>
          <a:p>
            <a:pPr marL="0" indent="0" algn="ctr">
              <a:buNone/>
            </a:pPr>
            <a:endParaRPr lang="sk-SK" b="1" dirty="0"/>
          </a:p>
        </p:txBody>
      </p:sp>
      <p:pic>
        <p:nvPicPr>
          <p:cNvPr id="6" name="Grafický objekt 9" descr="Blog výplň plnou farbou">
            <a:extLst>
              <a:ext uri="{FF2B5EF4-FFF2-40B4-BE49-F238E27FC236}">
                <a16:creationId xmlns:a16="http://schemas.microsoft.com/office/drawing/2014/main" id="{D055D1CF-DB47-072C-D88E-E22292FDD7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168338" y="4129150"/>
            <a:ext cx="1219651" cy="187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06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28A89C4B-6BF8-4499-1A74-0D2371A6C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27936" cy="693446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1C5A140-F85E-03BC-4DE7-67DA2C830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168" y="444210"/>
            <a:ext cx="10515600" cy="307722"/>
          </a:xfrm>
        </p:spPr>
        <p:txBody>
          <a:bodyPr>
            <a:noAutofit/>
          </a:bodyPr>
          <a:lstStyle/>
          <a:p>
            <a:r>
              <a:rPr lang="sk-SK" sz="20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/>
            </a:r>
            <a:br>
              <a:rPr lang="sk-SK" sz="20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</a:br>
            <a:r>
              <a:rPr lang="sk-SK" sz="2000" dirty="0" smtClean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Štatistika legislatívnych materiálov </a:t>
            </a:r>
            <a:r>
              <a:rPr lang="sk-SK" sz="20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posúdených v </a:t>
            </a:r>
            <a:r>
              <a:rPr lang="sk-SK" sz="2000" dirty="0" smtClean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MPK</a:t>
            </a:r>
            <a:r>
              <a:rPr lang="sk-SK" sz="20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/>
            </a:r>
            <a:br>
              <a:rPr lang="sk-SK" sz="20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</a:br>
            <a:endParaRPr lang="sk-SK" sz="2000" dirty="0">
              <a:solidFill>
                <a:schemeClr val="bg1"/>
              </a:solidFill>
              <a:latin typeface="Roboto Lt" pitchFamily="2" charset="0"/>
              <a:ea typeface="Roboto Lt" pitchFamily="2" charset="0"/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88D2267F-B373-CA78-E41B-404C53750E90}"/>
              </a:ext>
            </a:extLst>
          </p:cNvPr>
          <p:cNvSpPr txBox="1">
            <a:spLocks/>
          </p:cNvSpPr>
          <p:nvPr/>
        </p:nvSpPr>
        <p:spPr>
          <a:xfrm>
            <a:off x="838200" y="6467781"/>
            <a:ext cx="10515600" cy="2720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Roboto Th" pitchFamily="2" charset="0"/>
                <a:cs typeface="Calibri" panose="020F0502020204030204" pitchFamily="34" charset="0"/>
              </a:rPr>
              <a:t>1in2out –zhodnotenie reformy  2021 - 2024 </a:t>
            </a:r>
          </a:p>
        </p:txBody>
      </p:sp>
      <p:sp>
        <p:nvSpPr>
          <p:cNvPr id="9" name="Zástupný objekt pre obsah 8">
            <a:extLst>
              <a:ext uri="{FF2B5EF4-FFF2-40B4-BE49-F238E27FC236}">
                <a16:creationId xmlns:a16="http://schemas.microsoft.com/office/drawing/2014/main" id="{737E7D88-B8DD-1358-5C4E-9836EAF13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629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sk-SK" b="1" dirty="0" smtClean="0"/>
          </a:p>
          <a:p>
            <a:pPr marL="0" indent="0" algn="ctr">
              <a:buNone/>
            </a:pPr>
            <a:endParaRPr lang="sk-SK" b="1" dirty="0"/>
          </a:p>
          <a:p>
            <a:pPr marL="0" indent="0" algn="ctr">
              <a:buNone/>
            </a:pPr>
            <a:endParaRPr lang="sk-SK" b="1" dirty="0" smtClean="0"/>
          </a:p>
        </p:txBody>
      </p:sp>
      <p:cxnSp>
        <p:nvCxnSpPr>
          <p:cNvPr id="5" name="Rovná spojnica 4"/>
          <p:cNvCxnSpPr/>
          <p:nvPr/>
        </p:nvCxnSpPr>
        <p:spPr>
          <a:xfrm>
            <a:off x="3713262" y="1980262"/>
            <a:ext cx="5172363" cy="415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Graf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4044743"/>
              </p:ext>
            </p:extLst>
          </p:nvPr>
        </p:nvGraphicFramePr>
        <p:xfrm>
          <a:off x="1362635" y="1114767"/>
          <a:ext cx="9287436" cy="5158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Rovná spojnica 5"/>
          <p:cNvCxnSpPr/>
          <p:nvPr/>
        </p:nvCxnSpPr>
        <p:spPr>
          <a:xfrm flipV="1">
            <a:off x="2854036" y="3361064"/>
            <a:ext cx="5375564" cy="71217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301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28A89C4B-6BF8-4499-1A74-0D2371A6C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464"/>
            <a:ext cx="12327936" cy="693446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1C5A140-F85E-03BC-4DE7-67DA2C830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7091"/>
            <a:ext cx="10515600" cy="443345"/>
          </a:xfrm>
        </p:spPr>
        <p:txBody>
          <a:bodyPr>
            <a:noAutofit/>
          </a:bodyPr>
          <a:lstStyle/>
          <a:p>
            <a:r>
              <a:rPr lang="sk-SK" sz="2400" dirty="0" smtClean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Virtuálny účet</a:t>
            </a:r>
            <a:endParaRPr lang="sk-SK" sz="2400" dirty="0">
              <a:solidFill>
                <a:schemeClr val="bg1"/>
              </a:solidFill>
              <a:latin typeface="Roboto Lt" pitchFamily="2" charset="0"/>
              <a:ea typeface="Roboto Lt" pitchFamily="2" charset="0"/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88D2267F-B373-CA78-E41B-404C53750E90}"/>
              </a:ext>
            </a:extLst>
          </p:cNvPr>
          <p:cNvSpPr txBox="1">
            <a:spLocks/>
          </p:cNvSpPr>
          <p:nvPr/>
        </p:nvSpPr>
        <p:spPr>
          <a:xfrm>
            <a:off x="838200" y="6467781"/>
            <a:ext cx="10515600" cy="2720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Roboto Th" pitchFamily="2" charset="0"/>
                <a:cs typeface="Calibri" panose="020F0502020204030204" pitchFamily="34" charset="0"/>
              </a:rPr>
              <a:t>1in2out –zhodnotenie reformy  2021 - 2024 </a:t>
            </a:r>
          </a:p>
        </p:txBody>
      </p:sp>
      <p:sp>
        <p:nvSpPr>
          <p:cNvPr id="9" name="Zástupný objekt pre obsah 8">
            <a:extLst>
              <a:ext uri="{FF2B5EF4-FFF2-40B4-BE49-F238E27FC236}">
                <a16:creationId xmlns:a16="http://schemas.microsoft.com/office/drawing/2014/main" id="{737E7D88-B8DD-1358-5C4E-9836EAF13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9152"/>
            <a:ext cx="10515600" cy="4351338"/>
          </a:xfrm>
        </p:spPr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sk-SK" sz="24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Výsledok zobrazený na virtuálnom účte podlieha viacerým </a:t>
            </a:r>
            <a:r>
              <a:rPr lang="sk-SK" sz="2400" b="1" dirty="0" smtClean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premenným:</a:t>
            </a:r>
            <a:endParaRPr lang="sk-SK" sz="2400" b="1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47675" lvl="0" indent="-447675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sk-SK" sz="2400" dirty="0" smtClean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nedostupnosť </a:t>
            </a:r>
            <a:r>
              <a:rPr lang="sk-SK" sz="24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dát potrebných ku </a:t>
            </a:r>
            <a:r>
              <a:rPr lang="sk-SK" sz="2400" dirty="0" smtClean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kvantifikáciám</a:t>
            </a:r>
          </a:p>
          <a:p>
            <a:pPr marL="447675" lvl="0" indent="-447675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sk-SK" sz="2400" dirty="0" smtClean="0"/>
              <a:t>výnimky </a:t>
            </a:r>
            <a:r>
              <a:rPr lang="sk-SK" sz="2400" dirty="0"/>
              <a:t>z mechanizmu (dane, odvody, clá, </a:t>
            </a:r>
            <a:r>
              <a:rPr lang="sk-SK" sz="2400" dirty="0" smtClean="0"/>
              <a:t>transpozície, sankcie</a:t>
            </a:r>
            <a:r>
              <a:rPr lang="sk-SK" sz="2400" dirty="0"/>
              <a:t>, pokuty, </a:t>
            </a:r>
            <a:r>
              <a:rPr lang="sk-SK" sz="2400" dirty="0" smtClean="0"/>
              <a:t>negatívne </a:t>
            </a:r>
            <a:r>
              <a:rPr lang="sk-SK" sz="2400" dirty="0" err="1" smtClean="0"/>
              <a:t>externality</a:t>
            </a:r>
            <a:r>
              <a:rPr lang="sk-SK" sz="2400" dirty="0"/>
              <a:t>, dotácie, štátne pomoci</a:t>
            </a:r>
            <a:r>
              <a:rPr lang="sk-SK" sz="2400" dirty="0" smtClean="0"/>
              <a:t>,...)</a:t>
            </a:r>
          </a:p>
          <a:p>
            <a:pPr marL="447675" lvl="0" indent="-447675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sk-SK" sz="2400" dirty="0" smtClean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predkladanie </a:t>
            </a:r>
            <a:r>
              <a:rPr lang="sk-SK" sz="24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materiálov v skrátenom legislatívnom </a:t>
            </a:r>
            <a:r>
              <a:rPr lang="sk-SK" sz="2400" dirty="0" smtClean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konaní</a:t>
            </a: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endParaRPr lang="sk-SK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endParaRPr lang="sk-SK" b="1" dirty="0" smtClean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sk-SK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sk-SK" b="1" dirty="0" smtClean="0"/>
          </a:p>
          <a:p>
            <a:pPr marL="0" indent="0" algn="ctr">
              <a:buNone/>
            </a:pPr>
            <a:endParaRPr lang="sk-SK" b="1" dirty="0"/>
          </a:p>
          <a:p>
            <a:pPr marL="0" indent="0" algn="ctr">
              <a:buNone/>
            </a:pPr>
            <a:endParaRPr lang="sk-SK" b="1" dirty="0" smtClean="0"/>
          </a:p>
        </p:txBody>
      </p:sp>
    </p:spTree>
    <p:extLst>
      <p:ext uri="{BB962C8B-B14F-4D97-AF65-F5344CB8AC3E}">
        <p14:creationId xmlns:p14="http://schemas.microsoft.com/office/powerpoint/2010/main" val="59644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28A89C4B-6BF8-4499-1A74-0D2371A6C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27936" cy="693446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1C5A140-F85E-03BC-4DE7-67DA2C830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4129"/>
            <a:ext cx="10515600" cy="471949"/>
          </a:xfrm>
        </p:spPr>
        <p:txBody>
          <a:bodyPr>
            <a:noAutofit/>
          </a:bodyPr>
          <a:lstStyle/>
          <a:p>
            <a:r>
              <a:rPr lang="sk-SK" sz="20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/>
            </a:r>
            <a:br>
              <a:rPr lang="sk-SK" sz="20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</a:br>
            <a:r>
              <a:rPr lang="sk-SK" sz="2000" dirty="0" smtClean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/>
            </a:r>
            <a:br>
              <a:rPr lang="sk-SK" sz="2000" dirty="0" smtClean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</a:br>
            <a:r>
              <a:rPr lang="pl-PL" sz="2000" dirty="0" smtClean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Virtuálny účet na stránke MH SR</a:t>
            </a:r>
            <a:r>
              <a:rPr lang="sk-SK" sz="20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/>
            </a:r>
            <a:br>
              <a:rPr lang="sk-SK" sz="20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</a:br>
            <a:r>
              <a:rPr lang="sk-SK" sz="20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/>
            </a:r>
            <a:br>
              <a:rPr lang="sk-SK" sz="20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</a:br>
            <a:endParaRPr lang="sk-SK" sz="2000" dirty="0">
              <a:solidFill>
                <a:schemeClr val="bg1"/>
              </a:solidFill>
              <a:latin typeface="Roboto Lt" pitchFamily="2" charset="0"/>
              <a:ea typeface="Roboto Lt" pitchFamily="2" charset="0"/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88D2267F-B373-CA78-E41B-404C53750E90}"/>
              </a:ext>
            </a:extLst>
          </p:cNvPr>
          <p:cNvSpPr txBox="1">
            <a:spLocks/>
          </p:cNvSpPr>
          <p:nvPr/>
        </p:nvSpPr>
        <p:spPr>
          <a:xfrm>
            <a:off x="838200" y="6467781"/>
            <a:ext cx="10515600" cy="2720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Roboto Th" pitchFamily="2" charset="0"/>
                <a:cs typeface="Calibri" panose="020F0502020204030204" pitchFamily="34" charset="0"/>
              </a:rPr>
              <a:t>1in2out </a:t>
            </a:r>
            <a:r>
              <a:rPr lang="sk-SK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Roboto Th" pitchFamily="2" charset="0"/>
                <a:cs typeface="Calibri" panose="020F0502020204030204" pitchFamily="34" charset="0"/>
              </a:rPr>
              <a:t>– zhodnotenie </a:t>
            </a:r>
            <a:r>
              <a:rPr lang="sk-SK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Roboto Th" pitchFamily="2" charset="0"/>
                <a:cs typeface="Calibri" panose="020F0502020204030204" pitchFamily="34" charset="0"/>
              </a:rPr>
              <a:t>reformy  2021 - 2024 </a:t>
            </a:r>
          </a:p>
        </p:txBody>
      </p:sp>
      <p:sp>
        <p:nvSpPr>
          <p:cNvPr id="9" name="Zástupný objekt pre obsah 8">
            <a:extLst>
              <a:ext uri="{FF2B5EF4-FFF2-40B4-BE49-F238E27FC236}">
                <a16:creationId xmlns:a16="http://schemas.microsoft.com/office/drawing/2014/main" id="{737E7D88-B8DD-1358-5C4E-9836EAF13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629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sk-SK" b="1" dirty="0" smtClean="0"/>
          </a:p>
          <a:p>
            <a:pPr marL="0" indent="0" algn="ctr">
              <a:buNone/>
            </a:pPr>
            <a:endParaRPr lang="sk-SK" b="1" dirty="0"/>
          </a:p>
          <a:p>
            <a:pPr marL="0" indent="0" algn="ctr">
              <a:buNone/>
            </a:pPr>
            <a:endParaRPr lang="sk-SK" b="1" dirty="0" smtClean="0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051172"/>
            <a:ext cx="4859599" cy="3088729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0990" y="1421197"/>
            <a:ext cx="6366268" cy="471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09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28A89C4B-6BF8-4499-1A74-0D2371A6C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27936" cy="693446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1C5A140-F85E-03BC-4DE7-67DA2C830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4129"/>
            <a:ext cx="10515600" cy="471949"/>
          </a:xfrm>
        </p:spPr>
        <p:txBody>
          <a:bodyPr>
            <a:noAutofit/>
          </a:bodyPr>
          <a:lstStyle/>
          <a:p>
            <a:r>
              <a:rPr lang="sk-SK" sz="20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/>
            </a:r>
            <a:br>
              <a:rPr lang="sk-SK" sz="20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</a:br>
            <a:r>
              <a:rPr lang="sk-SK" sz="2000" dirty="0" smtClean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/>
            </a:r>
            <a:br>
              <a:rPr lang="sk-SK" sz="2000" dirty="0" smtClean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</a:br>
            <a:r>
              <a:rPr lang="pl-PL" sz="20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Materiály s najvyššou hodnotou negatívnych vplyvov na PP</a:t>
            </a:r>
            <a:r>
              <a:rPr lang="sk-SK" sz="20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/>
            </a:r>
            <a:br>
              <a:rPr lang="sk-SK" sz="20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</a:br>
            <a:r>
              <a:rPr lang="sk-SK" sz="20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/>
            </a:r>
            <a:br>
              <a:rPr lang="sk-SK" sz="20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</a:br>
            <a:endParaRPr lang="sk-SK" sz="2000" dirty="0">
              <a:solidFill>
                <a:schemeClr val="bg1"/>
              </a:solidFill>
              <a:latin typeface="Roboto Lt" pitchFamily="2" charset="0"/>
              <a:ea typeface="Roboto Lt" pitchFamily="2" charset="0"/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88D2267F-B373-CA78-E41B-404C53750E90}"/>
              </a:ext>
            </a:extLst>
          </p:cNvPr>
          <p:cNvSpPr txBox="1">
            <a:spLocks/>
          </p:cNvSpPr>
          <p:nvPr/>
        </p:nvSpPr>
        <p:spPr>
          <a:xfrm>
            <a:off x="838200" y="6467781"/>
            <a:ext cx="10515600" cy="2720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Roboto Th" pitchFamily="2" charset="0"/>
                <a:cs typeface="Calibri" panose="020F0502020204030204" pitchFamily="34" charset="0"/>
              </a:rPr>
              <a:t>1in2out </a:t>
            </a:r>
            <a:r>
              <a:rPr lang="sk-SK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Roboto Th" pitchFamily="2" charset="0"/>
                <a:cs typeface="Calibri" panose="020F0502020204030204" pitchFamily="34" charset="0"/>
              </a:rPr>
              <a:t>– zhodnotenie </a:t>
            </a:r>
            <a:r>
              <a:rPr lang="sk-SK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Roboto Th" pitchFamily="2" charset="0"/>
                <a:cs typeface="Calibri" panose="020F0502020204030204" pitchFamily="34" charset="0"/>
              </a:rPr>
              <a:t>reformy  2021 - 2024 </a:t>
            </a:r>
          </a:p>
        </p:txBody>
      </p:sp>
      <p:sp>
        <p:nvSpPr>
          <p:cNvPr id="9" name="Zástupný objekt pre obsah 8">
            <a:extLst>
              <a:ext uri="{FF2B5EF4-FFF2-40B4-BE49-F238E27FC236}">
                <a16:creationId xmlns:a16="http://schemas.microsoft.com/office/drawing/2014/main" id="{737E7D88-B8DD-1358-5C4E-9836EAF13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629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sk-SK" b="1" dirty="0" smtClean="0"/>
          </a:p>
          <a:p>
            <a:pPr marL="0" indent="0" algn="ctr">
              <a:buNone/>
            </a:pPr>
            <a:endParaRPr lang="sk-SK" b="1" dirty="0"/>
          </a:p>
          <a:p>
            <a:pPr marL="0" indent="0" algn="ctr">
              <a:buNone/>
            </a:pPr>
            <a:endParaRPr lang="sk-SK" b="1" dirty="0" smtClean="0"/>
          </a:p>
        </p:txBody>
      </p:sp>
      <p:graphicFrame>
        <p:nvGraphicFramePr>
          <p:cNvPr id="3" name="Tabuľ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42512"/>
              </p:ext>
            </p:extLst>
          </p:nvPr>
        </p:nvGraphicFramePr>
        <p:xfrm>
          <a:off x="838200" y="1294701"/>
          <a:ext cx="10734964" cy="48224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250">
                  <a:extLst>
                    <a:ext uri="{9D8B030D-6E8A-4147-A177-3AD203B41FA5}">
                      <a16:colId xmlns:a16="http://schemas.microsoft.com/office/drawing/2014/main" val="3359567449"/>
                    </a:ext>
                  </a:extLst>
                </a:gridCol>
                <a:gridCol w="7099173">
                  <a:extLst>
                    <a:ext uri="{9D8B030D-6E8A-4147-A177-3AD203B41FA5}">
                      <a16:colId xmlns:a16="http://schemas.microsoft.com/office/drawing/2014/main" val="1138436617"/>
                    </a:ext>
                  </a:extLst>
                </a:gridCol>
                <a:gridCol w="1156151">
                  <a:extLst>
                    <a:ext uri="{9D8B030D-6E8A-4147-A177-3AD203B41FA5}">
                      <a16:colId xmlns:a16="http://schemas.microsoft.com/office/drawing/2014/main" val="883860558"/>
                    </a:ext>
                  </a:extLst>
                </a:gridCol>
                <a:gridCol w="897539">
                  <a:extLst>
                    <a:ext uri="{9D8B030D-6E8A-4147-A177-3AD203B41FA5}">
                      <a16:colId xmlns:a16="http://schemas.microsoft.com/office/drawing/2014/main" val="815892053"/>
                    </a:ext>
                  </a:extLst>
                </a:gridCol>
                <a:gridCol w="1277851">
                  <a:extLst>
                    <a:ext uri="{9D8B030D-6E8A-4147-A177-3AD203B41FA5}">
                      <a16:colId xmlns:a16="http://schemas.microsoft.com/office/drawing/2014/main" val="2876909668"/>
                    </a:ext>
                  </a:extLst>
                </a:gridCol>
              </a:tblGrid>
              <a:tr h="408290"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1600" u="none" strike="noStrike" dirty="0">
                          <a:effectLst/>
                        </a:rPr>
                        <a:t>Č.</a:t>
                      </a:r>
                      <a:endParaRPr lang="sk-SK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1600" u="none" strike="noStrike" dirty="0">
                          <a:effectLst/>
                        </a:rPr>
                        <a:t>Názov materiálu</a:t>
                      </a:r>
                      <a:endParaRPr lang="sk-SK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1600" u="none" strike="noStrike" dirty="0">
                          <a:effectLst/>
                        </a:rPr>
                        <a:t>Predkladateľ</a:t>
                      </a:r>
                      <a:endParaRPr lang="sk-SK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1600" u="none" strike="noStrike" dirty="0">
                          <a:effectLst/>
                        </a:rPr>
                        <a:t>Účinnosť </a:t>
                      </a:r>
                      <a:endParaRPr lang="sk-SK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1600" u="none" strike="noStrike" dirty="0">
                          <a:effectLst/>
                        </a:rPr>
                        <a:t>IN</a:t>
                      </a:r>
                      <a:endParaRPr lang="sk-SK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56833102"/>
                  </a:ext>
                </a:extLst>
              </a:tr>
              <a:tr h="1360966"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1800" u="none" strike="noStrike">
                          <a:effectLst/>
                        </a:rPr>
                        <a:t>1</a:t>
                      </a:r>
                      <a:endParaRPr lang="sk-SK" sz="1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k-SK" sz="1800" u="none" strike="noStrike" dirty="0">
                          <a:effectLst/>
                        </a:rPr>
                        <a:t>Vyhláška Ministerstva životného prostredia Slovenskej republiky č. 259/2023 Z. z., ktorou sa mení a dopĺňa vyhláška Ministerstva životného prostredia Slovenskej republiky č. 371/2015 Z. z., ktorou sa vykonávajú niektoré ustanovenia zákona o odpadoch v znení neskorších predpisov.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1800" u="none" strike="noStrike">
                          <a:effectLst/>
                        </a:rPr>
                        <a:t>MŽP SR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1800" u="none" strike="noStrike">
                          <a:effectLst/>
                        </a:rPr>
                        <a:t>1.7.2023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36276996"/>
                  </a:ext>
                </a:extLst>
              </a:tr>
              <a:tr h="1672045"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1800" u="none" strike="noStrike">
                          <a:effectLst/>
                        </a:rPr>
                        <a:t>2</a:t>
                      </a:r>
                      <a:endParaRPr lang="sk-SK" sz="1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k-SK" sz="1800" u="none" strike="noStrike" dirty="0">
                          <a:effectLst/>
                        </a:rPr>
                        <a:t>Návrh opatrenia Úradu pre reguláciu elektronických komunikácií a poštových služieb z 13. februára 2023 č. 1/2023,  ktorým  sa  mení opatrenie z 19. septembra 2016 č. 1/2016, ktorým sa ustanovuje rozsah regulácie cien a určujú sa maximálne ceny univerzálnej služby a poštového platobného styku pre vnútroštátny poštový styk v znení neskorších predpisov.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1800" u="none" strike="noStrike" dirty="0">
                          <a:effectLst/>
                        </a:rPr>
                        <a:t>ÚREKPS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1800" u="none" strike="noStrike" dirty="0">
                          <a:effectLst/>
                        </a:rPr>
                        <a:t>1.3.2023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16272190"/>
                  </a:ext>
                </a:extLst>
              </a:tr>
              <a:tr h="1341524"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1800" u="none" strike="noStrike">
                          <a:effectLst/>
                        </a:rPr>
                        <a:t>3</a:t>
                      </a:r>
                      <a:endParaRPr lang="sk-SK" sz="1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k-SK" sz="1800" u="none" strike="noStrike" dirty="0">
                          <a:effectLst/>
                        </a:rPr>
                        <a:t>Vyhláška Ministerstva pôdohospodárstva a rozvoja vidieka Slovenskej </a:t>
                      </a:r>
                      <a:r>
                        <a:rPr lang="sk-SK" sz="1800" u="none" strike="noStrike" dirty="0" smtClean="0">
                          <a:effectLst/>
                        </a:rPr>
                        <a:t>republiky, </a:t>
                      </a:r>
                      <a:r>
                        <a:rPr lang="sk-SK" sz="1800" u="none" strike="noStrike" dirty="0">
                          <a:effectLst/>
                        </a:rPr>
                        <a:t>ktorou sa mení vyhláška Ministerstva pôdohospodárstva a rozvoja vidieka Slovenskej republiky č. 20/2012 Z. z., ktorou sa ustanovujú podrobnosti o identifikácii a registrácii hovädzieho dobytka v znení neskorších predpisov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1800" u="none" strike="noStrike">
                          <a:effectLst/>
                        </a:rPr>
                        <a:t>MPRV SR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1800" u="none" strike="noStrike" dirty="0">
                          <a:effectLst/>
                        </a:rPr>
                        <a:t>1.7.2023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87058699"/>
                  </a:ext>
                </a:extLst>
              </a:tr>
            </a:tbl>
          </a:graphicData>
        </a:graphic>
      </p:graphicFrame>
      <p:sp>
        <p:nvSpPr>
          <p:cNvPr id="5" name="BlokTextu 4"/>
          <p:cNvSpPr txBox="1"/>
          <p:nvPr/>
        </p:nvSpPr>
        <p:spPr>
          <a:xfrm>
            <a:off x="10244986" y="2195945"/>
            <a:ext cx="1420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91 368 617 €</a:t>
            </a:r>
            <a:endParaRPr lang="sk-SK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10244986" y="3714236"/>
            <a:ext cx="1406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13 512 084 €</a:t>
            </a:r>
            <a:endParaRPr lang="sk-SK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10255376" y="5244946"/>
            <a:ext cx="1385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11 439 648 €</a:t>
            </a:r>
            <a:endParaRPr lang="sk-SK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1046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28A89C4B-6BF8-4499-1A74-0D2371A6C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27936" cy="693446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1C5A140-F85E-03BC-4DE7-67DA2C830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4129"/>
            <a:ext cx="10633587" cy="471949"/>
          </a:xfrm>
        </p:spPr>
        <p:txBody>
          <a:bodyPr>
            <a:noAutofit/>
          </a:bodyPr>
          <a:lstStyle/>
          <a:p>
            <a:r>
              <a:rPr lang="sk-SK" sz="20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/>
            </a:r>
            <a:br>
              <a:rPr lang="sk-SK" sz="20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</a:br>
            <a:r>
              <a:rPr lang="sk-SK" sz="2000" dirty="0" smtClean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/>
            </a:r>
            <a:br>
              <a:rPr lang="sk-SK" sz="2000" dirty="0" smtClean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</a:br>
            <a:r>
              <a:rPr lang="pl-PL" sz="2000" dirty="0" smtClean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 </a:t>
            </a:r>
            <a:r>
              <a:rPr lang="pl-PL" sz="20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M</a:t>
            </a:r>
            <a:r>
              <a:rPr lang="pl-PL" sz="2000" dirty="0" smtClean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ateriály </a:t>
            </a:r>
            <a:r>
              <a:rPr lang="pl-PL" sz="20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s najvyššou hodnotou pozitívnych vplyvov </a:t>
            </a:r>
            <a:r>
              <a:rPr lang="pl-PL" sz="2000" dirty="0" smtClean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na PP</a:t>
            </a:r>
            <a:r>
              <a:rPr lang="sk-SK" sz="18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/>
            </a:r>
            <a:br>
              <a:rPr lang="sk-SK" sz="18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</a:br>
            <a:r>
              <a:rPr lang="sk-SK" sz="18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/>
            </a:r>
            <a:br>
              <a:rPr lang="sk-SK" sz="18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</a:br>
            <a:endParaRPr lang="sk-SK" sz="2000" dirty="0">
              <a:solidFill>
                <a:schemeClr val="bg1"/>
              </a:solidFill>
              <a:latin typeface="Roboto Lt" pitchFamily="2" charset="0"/>
              <a:ea typeface="Roboto Lt" pitchFamily="2" charset="0"/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88D2267F-B373-CA78-E41B-404C53750E90}"/>
              </a:ext>
            </a:extLst>
          </p:cNvPr>
          <p:cNvSpPr txBox="1">
            <a:spLocks/>
          </p:cNvSpPr>
          <p:nvPr/>
        </p:nvSpPr>
        <p:spPr>
          <a:xfrm>
            <a:off x="838200" y="6467781"/>
            <a:ext cx="10515600" cy="2720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Roboto Th" pitchFamily="2" charset="0"/>
                <a:cs typeface="Calibri" panose="020F0502020204030204" pitchFamily="34" charset="0"/>
              </a:rPr>
              <a:t>1in2out </a:t>
            </a:r>
            <a:r>
              <a:rPr lang="sk-SK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Roboto Th" pitchFamily="2" charset="0"/>
                <a:cs typeface="Calibri" panose="020F0502020204030204" pitchFamily="34" charset="0"/>
              </a:rPr>
              <a:t>– zhodnotenie </a:t>
            </a:r>
            <a:r>
              <a:rPr lang="sk-SK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Roboto Th" pitchFamily="2" charset="0"/>
                <a:cs typeface="Calibri" panose="020F0502020204030204" pitchFamily="34" charset="0"/>
              </a:rPr>
              <a:t>reformy  2021 - 2024 </a:t>
            </a:r>
          </a:p>
        </p:txBody>
      </p:sp>
      <p:sp>
        <p:nvSpPr>
          <p:cNvPr id="9" name="Zástupný objekt pre obsah 8">
            <a:extLst>
              <a:ext uri="{FF2B5EF4-FFF2-40B4-BE49-F238E27FC236}">
                <a16:creationId xmlns:a16="http://schemas.microsoft.com/office/drawing/2014/main" id="{737E7D88-B8DD-1358-5C4E-9836EAF13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629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sk-SK" b="1" dirty="0" smtClean="0"/>
          </a:p>
          <a:p>
            <a:pPr marL="0" indent="0" algn="ctr">
              <a:buNone/>
            </a:pPr>
            <a:endParaRPr lang="sk-SK" b="1" dirty="0"/>
          </a:p>
          <a:p>
            <a:pPr marL="0" indent="0" algn="ctr">
              <a:buNone/>
            </a:pPr>
            <a:endParaRPr lang="sk-SK" b="1" dirty="0" smtClean="0"/>
          </a:p>
        </p:txBody>
      </p:sp>
      <p:graphicFrame>
        <p:nvGraphicFramePr>
          <p:cNvPr id="3" name="Tabuľ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373005"/>
              </p:ext>
            </p:extLst>
          </p:nvPr>
        </p:nvGraphicFramePr>
        <p:xfrm>
          <a:off x="838200" y="1196141"/>
          <a:ext cx="10725724" cy="44298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987">
                  <a:extLst>
                    <a:ext uri="{9D8B030D-6E8A-4147-A177-3AD203B41FA5}">
                      <a16:colId xmlns:a16="http://schemas.microsoft.com/office/drawing/2014/main" val="2832769639"/>
                    </a:ext>
                  </a:extLst>
                </a:gridCol>
                <a:gridCol w="7069687">
                  <a:extLst>
                    <a:ext uri="{9D8B030D-6E8A-4147-A177-3AD203B41FA5}">
                      <a16:colId xmlns:a16="http://schemas.microsoft.com/office/drawing/2014/main" val="3260878865"/>
                    </a:ext>
                  </a:extLst>
                </a:gridCol>
                <a:gridCol w="1099381">
                  <a:extLst>
                    <a:ext uri="{9D8B030D-6E8A-4147-A177-3AD203B41FA5}">
                      <a16:colId xmlns:a16="http://schemas.microsoft.com/office/drawing/2014/main" val="2874711020"/>
                    </a:ext>
                  </a:extLst>
                </a:gridCol>
                <a:gridCol w="981125">
                  <a:extLst>
                    <a:ext uri="{9D8B030D-6E8A-4147-A177-3AD203B41FA5}">
                      <a16:colId xmlns:a16="http://schemas.microsoft.com/office/drawing/2014/main" val="3676785777"/>
                    </a:ext>
                  </a:extLst>
                </a:gridCol>
                <a:gridCol w="1272544">
                  <a:extLst>
                    <a:ext uri="{9D8B030D-6E8A-4147-A177-3AD203B41FA5}">
                      <a16:colId xmlns:a16="http://schemas.microsoft.com/office/drawing/2014/main" val="3240105321"/>
                    </a:ext>
                  </a:extLst>
                </a:gridCol>
              </a:tblGrid>
              <a:tr h="424112"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1600" u="none" strike="noStrike" dirty="0">
                          <a:effectLst/>
                        </a:rPr>
                        <a:t>Č.</a:t>
                      </a:r>
                      <a:endParaRPr lang="sk-SK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1600" u="none" strike="noStrike" dirty="0">
                          <a:effectLst/>
                        </a:rPr>
                        <a:t>Názov materiálu</a:t>
                      </a:r>
                      <a:endParaRPr lang="sk-SK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1600" u="none" strike="noStrike" dirty="0">
                          <a:effectLst/>
                        </a:rPr>
                        <a:t>Predkladateľ</a:t>
                      </a:r>
                      <a:endParaRPr lang="sk-SK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1600" u="none" strike="noStrike" dirty="0">
                          <a:effectLst/>
                        </a:rPr>
                        <a:t>Účinnosť </a:t>
                      </a:r>
                      <a:endParaRPr lang="sk-SK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1600" u="none" strike="noStrike" dirty="0">
                          <a:effectLst/>
                        </a:rPr>
                        <a:t>OUT</a:t>
                      </a:r>
                      <a:endParaRPr lang="sk-SK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82191940"/>
                  </a:ext>
                </a:extLst>
              </a:tr>
              <a:tr h="828773"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1800" u="none" strike="noStrike" dirty="0">
                          <a:effectLst/>
                        </a:rPr>
                        <a:t>1</a:t>
                      </a:r>
                      <a:endParaRPr lang="sk-SK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k-SK" sz="1800" u="none" strike="noStrike" dirty="0">
                          <a:effectLst/>
                        </a:rPr>
                        <a:t>Vyhláška Úradu pre reguláciu sieťových odvetví, ktorou sa ustanovuje cenová regulácia dodávky plynu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1800" u="none" strike="noStrike">
                          <a:effectLst/>
                        </a:rPr>
                        <a:t>ÚRSO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1800" u="none" strike="noStrike">
                          <a:effectLst/>
                        </a:rPr>
                        <a:t>1.1.2023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2023182"/>
                  </a:ext>
                </a:extLst>
              </a:tr>
              <a:tr h="1588482"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1800" u="none" strike="noStrike">
                          <a:effectLst/>
                        </a:rPr>
                        <a:t>2</a:t>
                      </a:r>
                      <a:endParaRPr lang="sk-SK" sz="1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k-SK" sz="1800" u="none" strike="noStrike" dirty="0">
                          <a:effectLst/>
                        </a:rPr>
                        <a:t>Vyhláška Ministerstva dopravy a výstavby Slovenskej republiky, ktorou sa mení a dopĺňa vyhláška Ministerstva dopravy, pôšt a telekomunikácií Slovenskej republiky č. 350/2010 Z. z. o stavebnom a technickom poriadku dráh v znení neskorších predpisov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1800" u="none" strike="noStrike" dirty="0">
                          <a:effectLst/>
                        </a:rPr>
                        <a:t>MDV SR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1800" u="none" strike="noStrike">
                          <a:effectLst/>
                        </a:rPr>
                        <a:t>15.5.2023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43108123"/>
                  </a:ext>
                </a:extLst>
              </a:tr>
              <a:tr h="1588482"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1800" u="none" strike="noStrike">
                          <a:effectLst/>
                        </a:rPr>
                        <a:t>3</a:t>
                      </a:r>
                      <a:endParaRPr lang="sk-SK" sz="1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k-SK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Nariadenie vlády Slovenskej republiky, ktorým sa mení nariadenie vlády Slovenskej republiky č. 391/2006 Z. z. o minimálnych bezpečnostných a zdravotných požiadavkách na pracovisko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1800" u="none" strike="noStrike" dirty="0" smtClean="0">
                          <a:effectLst/>
                        </a:rPr>
                        <a:t>MZ SR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15.1.2023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84790172"/>
                  </a:ext>
                </a:extLst>
              </a:tr>
            </a:tbl>
          </a:graphicData>
        </a:graphic>
      </p:graphicFrame>
      <p:sp>
        <p:nvSpPr>
          <p:cNvPr id="5" name="BlokTextu 4"/>
          <p:cNvSpPr txBox="1"/>
          <p:nvPr/>
        </p:nvSpPr>
        <p:spPr>
          <a:xfrm>
            <a:off x="10224654" y="1858737"/>
            <a:ext cx="1406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ctr"/>
            <a:r>
              <a:rPr lang="sk-SK" dirty="0"/>
              <a:t>39 978 500 €</a:t>
            </a:r>
            <a:endParaRPr lang="sk-SK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10264913" y="3069860"/>
            <a:ext cx="1420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28 796 264 €</a:t>
            </a:r>
            <a:endParaRPr lang="sk-SK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10238508" y="4648200"/>
            <a:ext cx="139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ctr"/>
            <a:r>
              <a:rPr lang="sk-SK" dirty="0"/>
              <a:t>24 854 133 </a:t>
            </a:r>
            <a:r>
              <a:rPr lang="sk-SK" dirty="0" smtClean="0"/>
              <a:t>€</a:t>
            </a:r>
            <a:endParaRPr lang="sk-SK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79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4776</TotalTime>
  <Words>867</Words>
  <Application>Microsoft Office PowerPoint</Application>
  <PresentationFormat>Širokouhlá</PresentationFormat>
  <Paragraphs>162</Paragraphs>
  <Slides>16</Slides>
  <Notes>2</Notes>
  <HiddenSlides>0</HiddenSlides>
  <MMClips>0</MMClips>
  <ScaleCrop>false</ScaleCrop>
  <HeadingPairs>
    <vt:vector size="6" baseType="variant">
      <vt:variant>
        <vt:lpstr>Použité písma</vt:lpstr>
      </vt:variant>
      <vt:variant>
        <vt:i4>8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Roboto</vt:lpstr>
      <vt:lpstr>Roboto Lt</vt:lpstr>
      <vt:lpstr>Roboto Th</vt:lpstr>
      <vt:lpstr>Times New Roman</vt:lpstr>
      <vt:lpstr>Wingdings</vt:lpstr>
      <vt:lpstr>Motív balíka Office</vt:lpstr>
      <vt:lpstr>PRE LEPŠIE PODNIKANIE</vt:lpstr>
      <vt:lpstr>  </vt:lpstr>
      <vt:lpstr> RIA – posudzovanie vplyvov navrhovaných regulácií </vt:lpstr>
      <vt:lpstr>  Zavedenie pravidla „one in – two out“ - 1in2out  </vt:lpstr>
      <vt:lpstr> Štatistika legislatívnych materiálov posúdených v MPK </vt:lpstr>
      <vt:lpstr>Virtuálny účet</vt:lpstr>
      <vt:lpstr>  Virtuálny účet na stránke MH SR  </vt:lpstr>
      <vt:lpstr>  Materiály s najvyššou hodnotou negatívnych vplyvov na PP  </vt:lpstr>
      <vt:lpstr>   Materiály s najvyššou hodnotou pozitívnych vplyvov na PP  </vt:lpstr>
      <vt:lpstr>  Hodnotenie kvality vypracovania doložiek a analýz na podnikateľske prostredie   </vt:lpstr>
      <vt:lpstr> Školenia 1in2out </vt:lpstr>
      <vt:lpstr>Konzultácie s podnikateľským prostredím na základe predbežných informácií</vt:lpstr>
      <vt:lpstr>Konzultácie s predkladateľmi – metodická podpora pre predkladateľov</vt:lpstr>
      <vt:lpstr>Zhrnutie pôsobenia nástroja 1in2out</vt:lpstr>
      <vt:lpstr>Výzvy na zlepšenie fungovania 1in2out</vt:lpstr>
      <vt:lpstr>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 LEPŠIE PODNIKANIE</dc:title>
  <dc:creator>Cserpes Jozef</dc:creator>
  <cp:lastModifiedBy>Andrasko Miloslav</cp:lastModifiedBy>
  <cp:revision>153</cp:revision>
  <dcterms:created xsi:type="dcterms:W3CDTF">2025-04-24T11:56:14Z</dcterms:created>
  <dcterms:modified xsi:type="dcterms:W3CDTF">2025-05-26T10:42:35Z</dcterms:modified>
</cp:coreProperties>
</file>