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  <p:sldMasterId id="2147483720" r:id="rId5"/>
    <p:sldMasterId id="2147483672" r:id="rId6"/>
    <p:sldMasterId id="2147483660" r:id="rId7"/>
  </p:sldMasterIdLst>
  <p:notesMasterIdLst>
    <p:notesMasterId r:id="rId34"/>
  </p:notesMasterIdLst>
  <p:handoutMasterIdLst>
    <p:handoutMasterId r:id="rId35"/>
  </p:handoutMasterIdLst>
  <p:sldIdLst>
    <p:sldId id="280" r:id="rId8"/>
    <p:sldId id="300" r:id="rId9"/>
    <p:sldId id="317" r:id="rId10"/>
    <p:sldId id="299" r:id="rId11"/>
    <p:sldId id="324" r:id="rId12"/>
    <p:sldId id="325" r:id="rId13"/>
    <p:sldId id="326" r:id="rId14"/>
    <p:sldId id="323" r:id="rId15"/>
    <p:sldId id="327" r:id="rId16"/>
    <p:sldId id="330" r:id="rId17"/>
    <p:sldId id="332" r:id="rId18"/>
    <p:sldId id="331" r:id="rId19"/>
    <p:sldId id="328" r:id="rId20"/>
    <p:sldId id="320" r:id="rId21"/>
    <p:sldId id="275" r:id="rId22"/>
    <p:sldId id="301" r:id="rId23"/>
    <p:sldId id="321" r:id="rId24"/>
    <p:sldId id="313" r:id="rId25"/>
    <p:sldId id="316" r:id="rId26"/>
    <p:sldId id="312" r:id="rId27"/>
    <p:sldId id="319" r:id="rId28"/>
    <p:sldId id="322" r:id="rId29"/>
    <p:sldId id="333" r:id="rId30"/>
    <p:sldId id="334" r:id="rId31"/>
    <p:sldId id="318" r:id="rId32"/>
    <p:sldId id="286" r:id="rId33"/>
  </p:sldIdLst>
  <p:sldSz cx="9144000" cy="6858000" type="screen4x3"/>
  <p:notesSz cx="6797675" cy="9928225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FF8A"/>
    <a:srgbClr val="3366FF"/>
    <a:srgbClr val="006600"/>
    <a:srgbClr val="FF0000"/>
    <a:srgbClr val="003399"/>
    <a:srgbClr val="008000"/>
    <a:srgbClr val="DDDDDD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3020" autoAdjust="0"/>
  </p:normalViewPr>
  <p:slideViewPr>
    <p:cSldViewPr>
      <p:cViewPr>
        <p:scale>
          <a:sx n="104" d="100"/>
          <a:sy n="104" d="100"/>
        </p:scale>
        <p:origin x="-605" y="9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044138-633E-4B3C-AD07-058ADBFA2670}" type="datetimeFigureOut">
              <a:rPr lang="en-US"/>
              <a:pPr/>
              <a:t>9/29/2011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5A5E855-B528-4B9D-A17F-10D9BAF960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55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5" rIns="91428" bIns="457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5" rIns="91428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5" rIns="91428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Kliknite sem a upravte štýly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5" rIns="91428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5" rIns="91428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AAF0EE1-3CFA-494F-BD2E-4E04C8BEA0EC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5616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7EEC2B-4330-4E80-BC88-BB3288613D9D}" type="slidenum">
              <a:rPr lang="sk-SK"/>
              <a:pPr/>
              <a:t>1</a:t>
            </a:fld>
            <a:endParaRPr lang="sk-SK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Zástupný symbol obrazu snímky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4210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smtClean="0"/>
          </a:p>
        </p:txBody>
      </p:sp>
      <p:sp>
        <p:nvSpPr>
          <p:cNvPr id="94211" name="Zástupný symbol čísla snímky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090E2-E022-422A-9796-18B9059BB95E}" type="slidenum">
              <a:rPr lang="sk-SK"/>
              <a:pPr/>
              <a:t>10</a:t>
            </a:fld>
            <a:endParaRPr lang="sk-S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Zástupný symbol obrazu snímky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4210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smtClean="0"/>
          </a:p>
        </p:txBody>
      </p:sp>
      <p:sp>
        <p:nvSpPr>
          <p:cNvPr id="94211" name="Zástupný symbol čísla snímky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090E2-E022-422A-9796-18B9059BB95E}" type="slidenum">
              <a:rPr lang="sk-SK"/>
              <a:pPr/>
              <a:t>11</a:t>
            </a:fld>
            <a:endParaRPr lang="sk-S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Zástupný symbol obrazu snímky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4210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smtClean="0"/>
          </a:p>
        </p:txBody>
      </p:sp>
      <p:sp>
        <p:nvSpPr>
          <p:cNvPr id="94211" name="Zástupný symbol čísla snímky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090E2-E022-422A-9796-18B9059BB95E}" type="slidenum">
              <a:rPr lang="sk-SK"/>
              <a:pPr/>
              <a:t>12</a:t>
            </a:fld>
            <a:endParaRPr lang="sk-S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Zástupný symbol obrazu snímky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4210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smtClean="0"/>
          </a:p>
        </p:txBody>
      </p:sp>
      <p:sp>
        <p:nvSpPr>
          <p:cNvPr id="94211" name="Zástupný symbol čísla snímky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090E2-E022-422A-9796-18B9059BB95E}" type="slidenum">
              <a:rPr lang="sk-SK"/>
              <a:pPr/>
              <a:t>13</a:t>
            </a:fld>
            <a:endParaRPr lang="sk-S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Zástupný symbol obrazu snímky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8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smtClean="0"/>
          </a:p>
        </p:txBody>
      </p:sp>
      <p:sp>
        <p:nvSpPr>
          <p:cNvPr id="96259" name="Zástupný symbol čísla snímky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8" tIns="45715" rIns="91428" bIns="45715" anchor="b"/>
          <a:lstStyle/>
          <a:p>
            <a:pPr algn="r"/>
            <a:fld id="{1FC01B3F-ED53-4351-A689-0D60BAB92607}" type="slidenum">
              <a:rPr lang="sk-SK" sz="1200"/>
              <a:pPr algn="r"/>
              <a:t>14</a:t>
            </a:fld>
            <a:endParaRPr lang="sk-SK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Zástupný symbol obrazu snímky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8306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8307" name="Zástupný symbol čísla snímky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22C700-F6BA-4549-9BCA-8F847DDA32E4}" type="slidenum">
              <a:rPr lang="sk-SK"/>
              <a:pPr/>
              <a:t>15</a:t>
            </a:fld>
            <a:endParaRPr lang="sk-SK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0" name="Rectangle 3"/>
          <p:cNvSpPr>
            <a:spLocks noGrp="1"/>
          </p:cNvSpPr>
          <p:nvPr>
            <p:ph type="body" idx="1"/>
          </p:nvPr>
        </p:nvSpPr>
        <p:spPr/>
        <p:txBody>
          <a:bodyPr lIns="91421" tIns="45711" rIns="91421" bIns="4571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8" name="Rectangle 3"/>
          <p:cNvSpPr>
            <a:spLocks noGrp="1"/>
          </p:cNvSpPr>
          <p:nvPr>
            <p:ph type="body" idx="1"/>
          </p:nvPr>
        </p:nvSpPr>
        <p:spPr/>
        <p:txBody>
          <a:bodyPr lIns="91421" tIns="45711" rIns="91421" bIns="4571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/>
          </p:cNvSpPr>
          <p:nvPr>
            <p:ph type="body" idx="1"/>
          </p:nvPr>
        </p:nvSpPr>
        <p:spPr/>
        <p:txBody>
          <a:bodyPr lIns="91421" tIns="45711" rIns="91421" bIns="45711"/>
          <a:lstStyle/>
          <a:p>
            <a:endParaRPr lang="sk-SK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4" name="Rectangle 3"/>
          <p:cNvSpPr>
            <a:spLocks noGrp="1"/>
          </p:cNvSpPr>
          <p:nvPr>
            <p:ph type="body" idx="1"/>
          </p:nvPr>
        </p:nvSpPr>
        <p:spPr/>
        <p:txBody>
          <a:bodyPr lIns="91421" tIns="45711" rIns="91421" bIns="45711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2" name="Rectangle 3"/>
          <p:cNvSpPr>
            <a:spLocks noGrp="1"/>
          </p:cNvSpPr>
          <p:nvPr>
            <p:ph type="body" idx="1"/>
          </p:nvPr>
        </p:nvSpPr>
        <p:spPr/>
        <p:txBody>
          <a:bodyPr lIns="91421" tIns="45711" rIns="91421" bIns="45711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2" name="Rectangle 3"/>
          <p:cNvSpPr>
            <a:spLocks noGrp="1"/>
          </p:cNvSpPr>
          <p:nvPr>
            <p:ph type="body" idx="1"/>
          </p:nvPr>
        </p:nvSpPr>
        <p:spPr/>
        <p:txBody>
          <a:bodyPr lIns="91421" tIns="45711" rIns="91421" bIns="45711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2" name="Rectangle 3"/>
          <p:cNvSpPr>
            <a:spLocks noGrp="1"/>
          </p:cNvSpPr>
          <p:nvPr>
            <p:ph type="body" idx="1"/>
          </p:nvPr>
        </p:nvSpPr>
        <p:spPr/>
        <p:txBody>
          <a:bodyPr lIns="91421" tIns="45711" rIns="91421" bIns="45711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Zástupný symbol obrazu snímky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0" name="Zástupný symbol poznámok 2"/>
          <p:cNvSpPr>
            <a:spLocks noGrp="1"/>
          </p:cNvSpPr>
          <p:nvPr>
            <p:ph type="body" idx="1"/>
          </p:nvPr>
        </p:nvSpPr>
        <p:spPr/>
        <p:txBody>
          <a:bodyPr lIns="91421" tIns="45711" rIns="91421" bIns="45711"/>
          <a:lstStyle/>
          <a:p>
            <a:pPr eaLnBrk="1" hangingPunct="1"/>
            <a:endParaRPr lang="en-US" smtClean="0"/>
          </a:p>
        </p:txBody>
      </p:sp>
      <p:sp>
        <p:nvSpPr>
          <p:cNvPr id="114691" name="Zástupný symbol čísla snímky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1" rIns="91421" bIns="45711" anchor="b"/>
          <a:lstStyle/>
          <a:p>
            <a:pPr algn="r"/>
            <a:fld id="{F8272FDD-7E2B-4D17-85A5-7A63147CD60D}" type="slidenum">
              <a:rPr lang="sk-SK" sz="1200">
                <a:latin typeface="Calibri" pitchFamily="34" charset="0"/>
                <a:cs typeface="Arial" charset="0"/>
              </a:rPr>
              <a:pPr algn="r"/>
              <a:t>25</a:t>
            </a:fld>
            <a:endParaRPr lang="sk-SK" sz="120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Zástupný symbol obrazu snímky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4210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smtClean="0"/>
          </a:p>
        </p:txBody>
      </p:sp>
      <p:sp>
        <p:nvSpPr>
          <p:cNvPr id="94211" name="Zástupný symbol čísla snímky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090E2-E022-422A-9796-18B9059BB95E}" type="slidenum">
              <a:rPr lang="sk-SK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Zástupný symbol obrazu snímky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4210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smtClean="0"/>
          </a:p>
        </p:txBody>
      </p:sp>
      <p:sp>
        <p:nvSpPr>
          <p:cNvPr id="94211" name="Zástupný symbol čísla snímky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090E2-E022-422A-9796-18B9059BB95E}" type="slidenum">
              <a:rPr lang="sk-SK"/>
              <a:pPr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Zástupný symbol obrazu snímky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4210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smtClean="0"/>
          </a:p>
        </p:txBody>
      </p:sp>
      <p:sp>
        <p:nvSpPr>
          <p:cNvPr id="94211" name="Zástupný symbol čísla snímky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090E2-E022-422A-9796-18B9059BB95E}" type="slidenum">
              <a:rPr lang="sk-SK"/>
              <a:pPr/>
              <a:t>6</a:t>
            </a:fld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Zástupný symbol obrazu snímky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4210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smtClean="0"/>
          </a:p>
        </p:txBody>
      </p:sp>
      <p:sp>
        <p:nvSpPr>
          <p:cNvPr id="94211" name="Zástupný symbol čísla snímky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090E2-E022-422A-9796-18B9059BB95E}" type="slidenum">
              <a:rPr lang="sk-SK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Zástupný symbol obrazu snímky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4210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smtClean="0"/>
          </a:p>
        </p:txBody>
      </p:sp>
      <p:sp>
        <p:nvSpPr>
          <p:cNvPr id="94211" name="Zástupný symbol čísla snímky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090E2-E022-422A-9796-18B9059BB95E}" type="slidenum">
              <a:rPr lang="sk-SK"/>
              <a:pPr/>
              <a:t>8</a:t>
            </a:fld>
            <a:endParaRPr 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Zástupný symbol obrazu snímky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4210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smtClean="0"/>
          </a:p>
        </p:txBody>
      </p:sp>
      <p:sp>
        <p:nvSpPr>
          <p:cNvPr id="94211" name="Zástupný symbol čísla snímky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090E2-E022-422A-9796-18B9059BB95E}" type="slidenum">
              <a:rPr lang="sk-SK"/>
              <a:pPr/>
              <a:t>9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3C0A4-FB56-4814-BA8A-B171E714B4ED}" type="datetime1">
              <a:rPr lang="sk-SK"/>
              <a:pPr>
                <a:defRPr/>
              </a:pPr>
              <a:t>29. 9. 2011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Ministry of Environment of the Slovak Republic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8B305-B8A3-4D09-8589-79879451046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DA57E-C177-4CD4-AFC1-E676D7449F4A}" type="datetime1">
              <a:rPr lang="sk-SK"/>
              <a:pPr>
                <a:defRPr/>
              </a:pPr>
              <a:t>29. 9. 2011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Ministry of Environment of the Slovak Republic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D7CF1-869D-4463-AD44-E90999172FF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51C16-52B8-4B45-BBAE-804289C53233}" type="datetime1">
              <a:rPr lang="sk-SK"/>
              <a:pPr>
                <a:defRPr/>
              </a:pPr>
              <a:t>29. 9. 2011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Ministry of Environment of the Slovak Republic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54FD3-D0E0-46EF-B36F-30D0052E13D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ovná spojnica 5"/>
          <p:cNvCxnSpPr/>
          <p:nvPr userDrawn="1"/>
        </p:nvCxnSpPr>
        <p:spPr>
          <a:xfrm>
            <a:off x="468313" y="6237288"/>
            <a:ext cx="8207375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äty 4"/>
          <p:cNvSpPr txBox="1">
            <a:spLocks noGrp="1"/>
          </p:cNvSpPr>
          <p:nvPr userDrawn="1"/>
        </p:nvSpPr>
        <p:spPr bwMode="auto">
          <a:xfrm>
            <a:off x="2411413" y="6473825"/>
            <a:ext cx="439420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sz="1600" b="1">
                <a:latin typeface="Tahoma" pitchFamily="34" charset="0"/>
              </a:rPr>
              <a:t>Climate Change</a:t>
            </a:r>
            <a:endParaRPr lang="en-US" sz="1600" b="1">
              <a:latin typeface="Tahoma" pitchFamily="34" charset="0"/>
            </a:endParaRPr>
          </a:p>
        </p:txBody>
      </p:sp>
      <p:sp>
        <p:nvSpPr>
          <p:cNvPr id="66581" name="Rectangle 21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828800"/>
            <a:ext cx="7772400" cy="1736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5400"/>
            </a:lvl1pPr>
          </a:lstStyle>
          <a:p>
            <a:r>
              <a:rPr lang="en-GB"/>
              <a:t>Kliknite sem a upravte štýl predlohy nadpisov.</a:t>
            </a:r>
          </a:p>
        </p:txBody>
      </p:sp>
      <p:sp>
        <p:nvSpPr>
          <p:cNvPr id="6658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Kliknite sem a upravte štýl predlohy podnadpisov.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95288" y="1773238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86288" y="1773238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FF4E7-F4F7-45A0-B7B7-A89D6BAA4E8C}" type="datetime1">
              <a:rPr lang="sk-SK"/>
              <a:pPr>
                <a:defRPr/>
              </a:pPr>
              <a:t>29. 9. 2011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Ministry of Environment of the Slovak Republic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8D32F-698E-4978-A8FD-7B52A4C320C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15113" y="274638"/>
            <a:ext cx="2071687" cy="6029325"/>
          </a:xfrm>
          <a:prstGeom prst="rect">
            <a:avLst/>
          </a:prstGeo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395288" y="274638"/>
            <a:ext cx="6067425" cy="60293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C5E6-2C44-49DC-B113-EC1A69B36301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17694-A8B1-4BE4-9593-614D1E90E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C5E6-2C44-49DC-B113-EC1A69B36301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0D7EA-28CA-4674-87CA-D037F4E02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C5E6-2C44-49DC-B113-EC1A69B36301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98904-2FAB-417A-AD39-DBA171F7D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C5E6-2C44-49DC-B113-EC1A69B36301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79680-9673-4FDF-85F1-D7D56687B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C5E6-2C44-49DC-B113-EC1A69B36301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2AC95-8F83-4181-B0B1-611E9621F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C5E6-2C44-49DC-B113-EC1A69B36301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A5D73-4931-4928-A141-B9B7D84B3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C5E6-2C44-49DC-B113-EC1A69B36301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FF482-5662-4E12-9F87-E9C3ADD95B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96C0A-3CB3-449A-BDE5-86E988280912}" type="datetime1">
              <a:rPr lang="sk-SK"/>
              <a:pPr>
                <a:defRPr/>
              </a:pPr>
              <a:t>29. 9. 2011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Ministry of Environment of the Slovak Republic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74619-F1B0-409A-B583-87C80F1E450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C5E6-2C44-49DC-B113-EC1A69B36301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DF052-DE3D-4998-8895-0B3A6E4FA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C5E6-2C44-49DC-B113-EC1A69B36301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E76EC-49B0-4C47-9A58-C1AC7A820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C5E6-2C44-49DC-B113-EC1A69B36301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D7B29-A556-4E47-BDF0-4CF241F72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C5E6-2C44-49DC-B113-EC1A69B36301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44AF6-D2FD-4D22-826A-E589BB251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E395B-8310-4197-914F-0C56F6301A85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CD117-A728-4F95-BD8E-A2078117B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E395B-8310-4197-914F-0C56F6301A85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331A4-6606-428A-B1D7-10897ABA7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E395B-8310-4197-914F-0C56F6301A85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E343E-BEA4-4114-B84A-9AD3C3495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E395B-8310-4197-914F-0C56F6301A85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8F24-BE32-4FB0-949D-4E052F7AB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E395B-8310-4197-914F-0C56F6301A85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1F4BB-FBCB-43AF-B4ED-1FA8A5FA7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E395B-8310-4197-914F-0C56F6301A85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4F80-B4FA-42EE-ADFB-77C5C96B4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4ACF2-1520-49C3-BCB9-1D5A10BA7468}" type="datetime1">
              <a:rPr lang="sk-SK"/>
              <a:pPr>
                <a:defRPr/>
              </a:pPr>
              <a:t>29. 9. 2011</a:t>
            </a:fld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Ministry of Environment of the Slovak Republic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B4707-0590-4807-9458-0B1F30635F2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E395B-8310-4197-914F-0C56F6301A85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0251-CDD8-416D-A401-3A1173DDA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E395B-8310-4197-914F-0C56F6301A85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E6465-FE69-49F4-A31E-6A332717D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E395B-8310-4197-914F-0C56F6301A85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98553-C958-4938-8EF9-EEC95D7C9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E395B-8310-4197-914F-0C56F6301A85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4BF60-A5DC-4C72-B7C1-19CED9887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E395B-8310-4197-914F-0C56F6301A85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D1F12-723D-4F1B-8247-92DCA69E1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ovná spojnica 5"/>
          <p:cNvCxnSpPr/>
          <p:nvPr userDrawn="1"/>
        </p:nvCxnSpPr>
        <p:spPr>
          <a:xfrm>
            <a:off x="468313" y="6237288"/>
            <a:ext cx="8207375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äty 4"/>
          <p:cNvSpPr txBox="1">
            <a:spLocks noGrp="1"/>
          </p:cNvSpPr>
          <p:nvPr userDrawn="1"/>
        </p:nvSpPr>
        <p:spPr bwMode="auto">
          <a:xfrm>
            <a:off x="2411413" y="6473825"/>
            <a:ext cx="439420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sz="1600" b="1">
                <a:latin typeface="Tahoma" pitchFamily="34" charset="0"/>
              </a:rPr>
              <a:t>Climate Change</a:t>
            </a:r>
            <a:endParaRPr lang="en-US" sz="1600" b="1">
              <a:latin typeface="Tahoma" pitchFamily="34" charset="0"/>
            </a:endParaRPr>
          </a:p>
        </p:txBody>
      </p:sp>
      <p:sp>
        <p:nvSpPr>
          <p:cNvPr id="66581" name="Rectangle 21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828800"/>
            <a:ext cx="7772400" cy="1736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5400"/>
            </a:lvl1pPr>
          </a:lstStyle>
          <a:p>
            <a:r>
              <a:rPr lang="en-GB"/>
              <a:t>Kliknite sem a upravte štýl predlohy nadpisov.</a:t>
            </a:r>
          </a:p>
        </p:txBody>
      </p:sp>
      <p:sp>
        <p:nvSpPr>
          <p:cNvPr id="6658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Kliknite sem a upravte štýl predlohy podnadpisov.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95288" y="1773238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86288" y="1773238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CE060-B94F-4A68-84CF-ECAA3C2F02CF}" type="datetime1">
              <a:rPr lang="sk-SK"/>
              <a:pPr>
                <a:defRPr/>
              </a:pPr>
              <a:t>29. 9. 2011</a:t>
            </a:fld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Ministry of Environment of the Slovak Republic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71DAD-82AC-441B-AB7D-406A23B3905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15113" y="274638"/>
            <a:ext cx="2071687" cy="6029325"/>
          </a:xfrm>
          <a:prstGeom prst="rect">
            <a:avLst/>
          </a:prstGeo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395288" y="274638"/>
            <a:ext cx="6067425" cy="60293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ovná spojnica 5"/>
          <p:cNvCxnSpPr/>
          <p:nvPr userDrawn="1"/>
        </p:nvCxnSpPr>
        <p:spPr>
          <a:xfrm>
            <a:off x="468313" y="6237288"/>
            <a:ext cx="8207375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äty 4"/>
          <p:cNvSpPr txBox="1">
            <a:spLocks noGrp="1"/>
          </p:cNvSpPr>
          <p:nvPr userDrawn="1"/>
        </p:nvSpPr>
        <p:spPr bwMode="auto">
          <a:xfrm>
            <a:off x="2411413" y="6473825"/>
            <a:ext cx="439420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sz="1600" b="1">
                <a:latin typeface="Tahoma" pitchFamily="34" charset="0"/>
              </a:rPr>
              <a:t>Climate Change</a:t>
            </a:r>
            <a:endParaRPr lang="en-US" sz="1600" b="1">
              <a:latin typeface="Tahoma" pitchFamily="34" charset="0"/>
            </a:endParaRPr>
          </a:p>
        </p:txBody>
      </p:sp>
      <p:sp>
        <p:nvSpPr>
          <p:cNvPr id="66581" name="Rectangle 21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828800"/>
            <a:ext cx="7772400" cy="1736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5400"/>
            </a:lvl1pPr>
          </a:lstStyle>
          <a:p>
            <a:r>
              <a:rPr lang="en-GB"/>
              <a:t>Kliknite sem a upravte štýl predlohy nadpisov.</a:t>
            </a:r>
          </a:p>
        </p:txBody>
      </p:sp>
      <p:sp>
        <p:nvSpPr>
          <p:cNvPr id="6658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Kliknite sem a upravte štýl predlohy podnadpisov.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95288" y="1773238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86288" y="1773238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01CAD-3EDC-412E-ADAC-0E1D8DD035BA}" type="datetime1">
              <a:rPr lang="sk-SK"/>
              <a:pPr>
                <a:defRPr/>
              </a:pPr>
              <a:t>29. 9. 2011</a:t>
            </a:fld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Ministry of Environment of the Slovak Republic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B8A0E-1C09-495E-A9F5-9685FB08918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ovná spojnica 5"/>
          <p:cNvCxnSpPr/>
          <p:nvPr userDrawn="1"/>
        </p:nvCxnSpPr>
        <p:spPr>
          <a:xfrm>
            <a:off x="468313" y="6237288"/>
            <a:ext cx="8207375" cy="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äty 4"/>
          <p:cNvSpPr txBox="1">
            <a:spLocks noGrp="1"/>
          </p:cNvSpPr>
          <p:nvPr userDrawn="1"/>
        </p:nvSpPr>
        <p:spPr bwMode="auto">
          <a:xfrm>
            <a:off x="2411413" y="6473825"/>
            <a:ext cx="439420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sk-SK" sz="1600" b="1">
                <a:latin typeface="Tahoma" pitchFamily="34" charset="0"/>
              </a:rPr>
              <a:t>Climate Change</a:t>
            </a:r>
            <a:endParaRPr lang="en-US" sz="1600" b="1">
              <a:latin typeface="Tahoma" pitchFamily="34" charset="0"/>
            </a:endParaRPr>
          </a:p>
        </p:txBody>
      </p:sp>
      <p:sp>
        <p:nvSpPr>
          <p:cNvPr id="66581" name="Rectangle 21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828800"/>
            <a:ext cx="7772400" cy="1736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5400"/>
            </a:lvl1pPr>
          </a:lstStyle>
          <a:p>
            <a:r>
              <a:rPr lang="en-GB"/>
              <a:t>Kliknite sem a upravte štýl predlohy nadpisov.</a:t>
            </a:r>
          </a:p>
        </p:txBody>
      </p:sp>
      <p:sp>
        <p:nvSpPr>
          <p:cNvPr id="6658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Kliknite sem a upravte štýl predlohy podnadpisov.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C5943-CD37-48C7-BAE7-63EA2094DCFD}" type="datetime1">
              <a:rPr lang="sk-SK"/>
              <a:pPr>
                <a:defRPr/>
              </a:pPr>
              <a:t>29. 9. 2011</a:t>
            </a:fld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Ministry of Environment of the Slovak Republic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19F71-E363-4CFC-9CED-F8B959A4896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95288" y="1773238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86288" y="1773238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25268-A037-478C-9FC5-61F4D98634D1}" type="datetime1">
              <a:rPr lang="sk-SK"/>
              <a:pPr>
                <a:defRPr/>
              </a:pPr>
              <a:t>29. 9. 2011</a:t>
            </a:fld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Ministry of Environment of the Slovak Republic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18241-B3C6-4020-B2C4-4B00E09FE50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823E5-9537-4ECD-ADAA-77E6AA996B47}" type="datetime1">
              <a:rPr lang="sk-SK"/>
              <a:pPr>
                <a:defRPr/>
              </a:pPr>
              <a:t>29. 9. 2011</a:t>
            </a:fld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Ministry of Environment of the Slovak Republic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0A4A5-A3D3-41B8-9D1D-9C63B919BBB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00D20079-4BE7-41BA-89E2-488B171B03BF}" type="datetime1">
              <a:rPr lang="sk-SK"/>
              <a:pPr>
                <a:defRPr/>
              </a:pPr>
              <a:t>29. 9. 2011</a:t>
            </a:fld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sk-SK"/>
              <a:t>Ministry of Environment of the Slovak Republic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CCBB2CA-F839-4831-BF5B-3623CFC6C56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4" r:id="rId2"/>
    <p:sldLayoutId id="2147483733" r:id="rId3"/>
    <p:sldLayoutId id="2147483732" r:id="rId4"/>
    <p:sldLayoutId id="2147483731" r:id="rId5"/>
    <p:sldLayoutId id="2147483730" r:id="rId6"/>
    <p:sldLayoutId id="2147483729" r:id="rId7"/>
    <p:sldLayoutId id="2147483728" r:id="rId8"/>
    <p:sldLayoutId id="2147483727" r:id="rId9"/>
    <p:sldLayoutId id="2147483726" r:id="rId10"/>
    <p:sldLayoutId id="214748372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35"/>
          <p:cNvGrpSpPr>
            <a:grpSpLocks/>
          </p:cNvGrpSpPr>
          <p:nvPr/>
        </p:nvGrpSpPr>
        <p:grpSpPr bwMode="auto">
          <a:xfrm>
            <a:off x="539750" y="119063"/>
            <a:ext cx="5834063" cy="646112"/>
            <a:chOff x="340" y="63"/>
            <a:chExt cx="3674" cy="407"/>
          </a:xfrm>
        </p:grpSpPr>
        <p:pic>
          <p:nvPicPr>
            <p:cNvPr id="13315" name="Picture 29" descr="logo_mzpsr[1]"/>
            <p:cNvPicPr>
              <a:picLocks noChangeAspect="1" noChangeArrowheads="1"/>
            </p:cNvPicPr>
            <p:nvPr/>
          </p:nvPicPr>
          <p:blipFill>
            <a:blip r:embed="rId1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16" name="Picture 30" descr="Slovensky 2"/>
            <p:cNvPicPr>
              <a:picLocks noChangeArrowheads="1"/>
            </p:cNvPicPr>
            <p:nvPr/>
          </p:nvPicPr>
          <p:blipFill>
            <a:blip r:embed="rId1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6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 i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Ministersto životného prostredia</a:t>
              </a:r>
            </a:p>
            <a:p>
              <a:pPr>
                <a:defRPr/>
              </a:pPr>
              <a:r>
                <a:rPr lang="sk-SK" b="1" i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 i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45" r:id="rId2"/>
    <p:sldLayoutId id="2147483744" r:id="rId3"/>
    <p:sldLayoutId id="2147483743" r:id="rId4"/>
    <p:sldLayoutId id="2147483742" r:id="rId5"/>
    <p:sldLayoutId id="2147483741" r:id="rId6"/>
    <p:sldLayoutId id="2147483740" r:id="rId7"/>
    <p:sldLayoutId id="2147483739" r:id="rId8"/>
    <p:sldLayoutId id="2147483738" r:id="rId9"/>
    <p:sldLayoutId id="2147483737" r:id="rId10"/>
    <p:sldLayoutId id="214748373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štýly predlohy textu</a:t>
            </a:r>
            <a:endParaRPr lang="en-US" smtClean="0"/>
          </a:p>
        </p:txBody>
      </p:sp>
      <p:sp>
        <p:nvSpPr>
          <p:cNvPr id="25603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071C5E6-2C44-49DC-B113-EC1A69B36301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99191DC-2AE7-4A85-B4C7-67B5BF397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4" r:id="rId3"/>
    <p:sldLayoutId id="2147483753" r:id="rId4"/>
    <p:sldLayoutId id="2147483752" r:id="rId5"/>
    <p:sldLayoutId id="2147483751" r:id="rId6"/>
    <p:sldLayoutId id="2147483750" r:id="rId7"/>
    <p:sldLayoutId id="2147483749" r:id="rId8"/>
    <p:sldLayoutId id="2147483748" r:id="rId9"/>
    <p:sldLayoutId id="2147483747" r:id="rId10"/>
    <p:sldLayoutId id="214748374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štýly predlohy textu</a:t>
            </a:r>
            <a:endParaRPr lang="en-US" smtClean="0"/>
          </a:p>
        </p:txBody>
      </p:sp>
      <p:sp>
        <p:nvSpPr>
          <p:cNvPr id="37891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66E395B-8310-4197-914F-0C56F6301A85}" type="datetimeFigureOut">
              <a:rPr lang="en-US"/>
              <a:pPr>
                <a:defRPr/>
              </a:pPr>
              <a:t>9/29/2011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29B5AA-9B5F-4FAC-8B0D-BB1F241D5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6" r:id="rId2"/>
    <p:sldLayoutId id="2147483765" r:id="rId3"/>
    <p:sldLayoutId id="2147483764" r:id="rId4"/>
    <p:sldLayoutId id="2147483763" r:id="rId5"/>
    <p:sldLayoutId id="2147483762" r:id="rId6"/>
    <p:sldLayoutId id="2147483761" r:id="rId7"/>
    <p:sldLayoutId id="2147483760" r:id="rId8"/>
    <p:sldLayoutId id="2147483759" r:id="rId9"/>
    <p:sldLayoutId id="2147483758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35"/>
          <p:cNvGrpSpPr>
            <a:grpSpLocks/>
          </p:cNvGrpSpPr>
          <p:nvPr/>
        </p:nvGrpSpPr>
        <p:grpSpPr bwMode="auto">
          <a:xfrm>
            <a:off x="539750" y="119063"/>
            <a:ext cx="5834063" cy="646112"/>
            <a:chOff x="340" y="63"/>
            <a:chExt cx="3674" cy="407"/>
          </a:xfrm>
        </p:grpSpPr>
        <p:pic>
          <p:nvPicPr>
            <p:cNvPr id="50179" name="Picture 29" descr="logo_mzpsr[1]"/>
            <p:cNvPicPr>
              <a:picLocks noChangeAspect="1" noChangeArrowheads="1"/>
            </p:cNvPicPr>
            <p:nvPr/>
          </p:nvPicPr>
          <p:blipFill>
            <a:blip r:embed="rId1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0180" name="Picture 30" descr="Slovensky 2"/>
            <p:cNvPicPr>
              <a:picLocks noChangeArrowheads="1"/>
            </p:cNvPicPr>
            <p:nvPr/>
          </p:nvPicPr>
          <p:blipFill>
            <a:blip r:embed="rId1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6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777" r:id="rId2"/>
    <p:sldLayoutId id="2147483776" r:id="rId3"/>
    <p:sldLayoutId id="2147483775" r:id="rId4"/>
    <p:sldLayoutId id="2147483774" r:id="rId5"/>
    <p:sldLayoutId id="2147483773" r:id="rId6"/>
    <p:sldLayoutId id="2147483772" r:id="rId7"/>
    <p:sldLayoutId id="2147483771" r:id="rId8"/>
    <p:sldLayoutId id="2147483770" r:id="rId9"/>
    <p:sldLayoutId id="2147483769" r:id="rId10"/>
    <p:sldLayoutId id="214748376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35"/>
          <p:cNvGrpSpPr>
            <a:grpSpLocks/>
          </p:cNvGrpSpPr>
          <p:nvPr/>
        </p:nvGrpSpPr>
        <p:grpSpPr bwMode="auto">
          <a:xfrm>
            <a:off x="539750" y="119063"/>
            <a:ext cx="5834063" cy="646112"/>
            <a:chOff x="340" y="63"/>
            <a:chExt cx="3674" cy="407"/>
          </a:xfrm>
        </p:grpSpPr>
        <p:pic>
          <p:nvPicPr>
            <p:cNvPr id="62467" name="Picture 29" descr="logo_mzpsr[1]"/>
            <p:cNvPicPr>
              <a:picLocks noChangeAspect="1" noChangeArrowheads="1"/>
            </p:cNvPicPr>
            <p:nvPr/>
          </p:nvPicPr>
          <p:blipFill>
            <a:blip r:embed="rId1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468" name="Picture 30" descr="Slovensky 2"/>
            <p:cNvPicPr>
              <a:picLocks noChangeArrowheads="1"/>
            </p:cNvPicPr>
            <p:nvPr/>
          </p:nvPicPr>
          <p:blipFill>
            <a:blip r:embed="rId1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6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 i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Ministersto životného prostredia</a:t>
              </a:r>
            </a:p>
            <a:p>
              <a:pPr>
                <a:defRPr/>
              </a:pPr>
              <a:r>
                <a:rPr lang="sk-SK" b="1" i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 i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787" r:id="rId2"/>
    <p:sldLayoutId id="2147483786" r:id="rId3"/>
    <p:sldLayoutId id="2147483785" r:id="rId4"/>
    <p:sldLayoutId id="2147483784" r:id="rId5"/>
    <p:sldLayoutId id="2147483783" r:id="rId6"/>
    <p:sldLayoutId id="2147483782" r:id="rId7"/>
    <p:sldLayoutId id="2147483781" r:id="rId8"/>
    <p:sldLayoutId id="2147483780" r:id="rId9"/>
    <p:sldLayoutId id="2147483779" r:id="rId10"/>
    <p:sldLayoutId id="214748377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35"/>
          <p:cNvGrpSpPr>
            <a:grpSpLocks/>
          </p:cNvGrpSpPr>
          <p:nvPr/>
        </p:nvGrpSpPr>
        <p:grpSpPr bwMode="auto">
          <a:xfrm>
            <a:off x="539750" y="119063"/>
            <a:ext cx="5834063" cy="646112"/>
            <a:chOff x="340" y="63"/>
            <a:chExt cx="3674" cy="407"/>
          </a:xfrm>
        </p:grpSpPr>
        <p:pic>
          <p:nvPicPr>
            <p:cNvPr id="74755" name="Picture 29" descr="logo_mzpsr[1]"/>
            <p:cNvPicPr>
              <a:picLocks noChangeAspect="1" noChangeArrowheads="1"/>
            </p:cNvPicPr>
            <p:nvPr/>
          </p:nvPicPr>
          <p:blipFill>
            <a:blip r:embed="rId1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4756" name="Picture 30" descr="Slovensky 2"/>
            <p:cNvPicPr>
              <a:picLocks noChangeArrowheads="1"/>
            </p:cNvPicPr>
            <p:nvPr/>
          </p:nvPicPr>
          <p:blipFill>
            <a:blip r:embed="rId1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6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 i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Ministersto životného prostredia</a:t>
              </a:r>
            </a:p>
            <a:p>
              <a:pPr>
                <a:defRPr/>
              </a:pPr>
              <a:r>
                <a:rPr lang="sk-SK" b="1" i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 i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97" r:id="rId2"/>
    <p:sldLayoutId id="2147483796" r:id="rId3"/>
    <p:sldLayoutId id="2147483795" r:id="rId4"/>
    <p:sldLayoutId id="2147483794" r:id="rId5"/>
    <p:sldLayoutId id="2147483793" r:id="rId6"/>
    <p:sldLayoutId id="2147483792" r:id="rId7"/>
    <p:sldLayoutId id="2147483791" r:id="rId8"/>
    <p:sldLayoutId id="2147483790" r:id="rId9"/>
    <p:sldLayoutId id="2147483789" r:id="rId10"/>
    <p:sldLayoutId id="214748378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srr.sk/" TargetMode="External"/><Relationship Id="rId5" Type="http://schemas.openxmlformats.org/officeDocument/2006/relationships/hyperlink" Target="http://www.opzp.sk/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virofond.sk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nvirofond.sk/sk/podpora_zelena_schema12.html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elenausporam.cz/" TargetMode="Externa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mario.gnida@enviro.gov.sk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srr.sk/" TargetMode="External"/><Relationship Id="rId5" Type="http://schemas.openxmlformats.org/officeDocument/2006/relationships/hyperlink" Target="http://www.opzp.sk/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4313" y="1860550"/>
            <a:ext cx="8640762" cy="1712913"/>
          </a:xfrm>
          <a:solidFill>
            <a:srgbClr val="DDDDDD"/>
          </a:solidFill>
        </p:spPr>
        <p:txBody>
          <a:bodyPr/>
          <a:lstStyle/>
          <a:p>
            <a:pPr eaLnBrk="1" hangingPunct="1"/>
            <a:r>
              <a:rPr lang="sk-SK" sz="2800" b="1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Finančné nástroje podpory environmentálnych projektov samospráv v Slovenskej republike</a:t>
            </a:r>
            <a:endParaRPr lang="en-US" sz="2800" b="1" smtClean="0">
              <a:solidFill>
                <a:srgbClr val="3366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909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4149725"/>
            <a:ext cx="91440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z="2800" b="1" smtClean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Mario Gnida, Matej Miezga</a:t>
            </a:r>
            <a:endParaRPr lang="en-US" sz="2800" b="1" smtClean="0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k-SK" sz="2400" b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Odbor politiky zmeny klímy</a:t>
            </a:r>
            <a:endParaRPr lang="en-US" sz="2400" b="1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b="1" smtClean="0">
              <a:solidFill>
                <a:srgbClr val="002060"/>
              </a:solidFill>
            </a:endParaRPr>
          </a:p>
        </p:txBody>
      </p:sp>
      <p:sp>
        <p:nvSpPr>
          <p:cNvPr id="89091" name="Rectangle 5"/>
          <p:cNvSpPr txBox="1">
            <a:spLocks noChangeArrowheads="1"/>
          </p:cNvSpPr>
          <p:nvPr/>
        </p:nvSpPr>
        <p:spPr bwMode="auto">
          <a:xfrm>
            <a:off x="0" y="5876925"/>
            <a:ext cx="91440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Mo</a:t>
            </a:r>
            <a:r>
              <a:rPr lang="sk-SK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žnosti financovania energetickej efektívnosti a obnoviteľných zdrojov energie v mestách a obciach, 29. september 2011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sk-SK" b="1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Ministerstvo hospodárstva SR, Bratislava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sk-SK" b="1">
              <a:solidFill>
                <a:srgbClr val="003399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89092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89093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9094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647700"/>
          </a:xfrm>
          <a:solidFill>
            <a:srgbClr val="DDDDDD"/>
          </a:solidFill>
        </p:spPr>
        <p:txBody>
          <a:bodyPr anchor="b"/>
          <a:lstStyle/>
          <a:p>
            <a:pPr eaLnBrk="1" hangingPunct="1"/>
            <a:r>
              <a:rPr lang="sk-SK" sz="2800" b="1" dirty="0" smtClean="0">
                <a:solidFill>
                  <a:srgbClr val="006600"/>
                </a:solidFill>
              </a:rPr>
              <a:t/>
            </a:r>
            <a:br>
              <a:rPr lang="sk-SK" sz="2800" b="1" dirty="0" smtClean="0">
                <a:solidFill>
                  <a:srgbClr val="006600"/>
                </a:solidFill>
              </a:rPr>
            </a:br>
            <a:r>
              <a:rPr lang="sk-SK" sz="2800" b="1" dirty="0" smtClean="0">
                <a:solidFill>
                  <a:srgbClr val="006600"/>
                </a:solidFill>
              </a:rPr>
              <a:t> </a:t>
            </a:r>
            <a:r>
              <a:rPr lang="en-US" sz="2800" b="1" dirty="0" err="1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Oblasti</a:t>
            </a:r>
            <a:r>
              <a:rPr lang="en-US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 dirty="0" err="1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podpory</a:t>
            </a:r>
            <a:r>
              <a:rPr lang="en-US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GB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sk-SK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en-GB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sk-SK" sz="2800" dirty="0" smtClean="0"/>
              <a:t> </a:t>
            </a:r>
            <a:endParaRPr lang="en-GB" sz="2800" dirty="0" smtClean="0"/>
          </a:p>
        </p:txBody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28775"/>
            <a:ext cx="8501063" cy="4680545"/>
          </a:xfrm>
        </p:spPr>
        <p:txBody>
          <a:bodyPr/>
          <a:lstStyle/>
          <a:p>
            <a:pPr algn="just"/>
            <a:r>
              <a:rPr lang="sk-SK" sz="2000" b="1" dirty="0" smtClean="0">
                <a:solidFill>
                  <a:srgbClr val="000066"/>
                </a:solidFill>
                <a:latin typeface="Tahoma" pitchFamily="34" charset="0"/>
              </a:rPr>
              <a:t>A</a:t>
            </a:r>
            <a:r>
              <a:rPr lang="en-US" sz="2000" b="1" dirty="0" smtClean="0">
                <a:solidFill>
                  <a:srgbClr val="000066"/>
                </a:solidFill>
                <a:latin typeface="Tahoma" pitchFamily="34" charset="0"/>
              </a:rPr>
              <a:t>.</a:t>
            </a:r>
            <a:r>
              <a:rPr lang="sk-SK" sz="2000" b="1" dirty="0" smtClean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Oblasť: </a:t>
            </a:r>
            <a:r>
              <a:rPr lang="en-US" sz="2000" b="1" dirty="0" smtClean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sk-SK" sz="2000" b="1" dirty="0" smtClean="0">
                <a:solidFill>
                  <a:srgbClr val="000066"/>
                </a:solidFill>
                <a:latin typeface="Tahoma" pitchFamily="34" charset="0"/>
              </a:rPr>
              <a:t>Ochrana 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ovzdušia a ozónovej vrstvy 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Zeme</a:t>
            </a:r>
            <a:endParaRPr lang="en-US" sz="2000" b="1" dirty="0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B. 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Oblasť: </a:t>
            </a:r>
            <a:r>
              <a:rPr lang="en-US" sz="2000" b="1" dirty="0" smtClean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sk-SK" sz="2000" b="1" dirty="0" smtClean="0">
                <a:solidFill>
                  <a:srgbClr val="000066"/>
                </a:solidFill>
                <a:latin typeface="Tahoma" pitchFamily="34" charset="0"/>
              </a:rPr>
              <a:t>OCHRANA 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A VYUŽÍVANIE VÔD </a:t>
            </a:r>
          </a:p>
          <a:p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C. 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Oblasť: </a:t>
            </a:r>
            <a:r>
              <a:rPr lang="en-US" sz="2000" b="1" dirty="0" smtClean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sk-SK" sz="2000" b="1" dirty="0" smtClean="0">
                <a:solidFill>
                  <a:srgbClr val="000066"/>
                </a:solidFill>
                <a:latin typeface="Tahoma" pitchFamily="34" charset="0"/>
              </a:rPr>
              <a:t>ROZVOJ 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ODPADOVÉHO HOSPODÁRSTVA </a:t>
            </a:r>
          </a:p>
          <a:p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D. 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Oblasť: </a:t>
            </a:r>
            <a:r>
              <a:rPr lang="en-US" sz="2000" b="1" dirty="0" smtClean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sk-SK" sz="2000" b="1" dirty="0" smtClean="0">
                <a:solidFill>
                  <a:srgbClr val="000066"/>
                </a:solidFill>
                <a:latin typeface="Tahoma" pitchFamily="34" charset="0"/>
              </a:rPr>
              <a:t>OCHRANA 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PRÍRODY A KRAJINY </a:t>
            </a:r>
          </a:p>
          <a:p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E. 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Oblasť: </a:t>
            </a:r>
            <a:r>
              <a:rPr lang="en-US" sz="2000" b="1" dirty="0" smtClean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sk-SK" sz="2000" b="1" dirty="0" smtClean="0">
                <a:solidFill>
                  <a:srgbClr val="000066"/>
                </a:solidFill>
                <a:latin typeface="Tahoma" pitchFamily="34" charset="0"/>
              </a:rPr>
              <a:t>ENVIRONMENTÁLNA 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VÝCHOVA, VZDELÁVANIE A </a:t>
            </a:r>
            <a:r>
              <a:rPr lang="en-US" sz="2000" b="1" dirty="0" smtClean="0">
                <a:solidFill>
                  <a:srgbClr val="000066"/>
                </a:solidFill>
                <a:latin typeface="Tahoma" pitchFamily="34" charset="0"/>
              </a:rPr>
              <a:t>		            </a:t>
            </a:r>
            <a:r>
              <a:rPr lang="sk-SK" sz="2000" b="1" dirty="0" smtClean="0">
                <a:solidFill>
                  <a:srgbClr val="000066"/>
                </a:solidFill>
                <a:latin typeface="Tahoma" pitchFamily="34" charset="0"/>
              </a:rPr>
              <a:t>PROPAGÁCIA </a:t>
            </a:r>
            <a:endParaRPr lang="sk-SK" sz="2000" b="1" dirty="0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F. 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Oblasť: </a:t>
            </a:r>
            <a:r>
              <a:rPr lang="en-US" sz="2000" b="1" dirty="0" smtClean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sk-SK" sz="2000" b="1" dirty="0" smtClean="0">
                <a:solidFill>
                  <a:srgbClr val="000066"/>
                </a:solidFill>
                <a:latin typeface="Tahoma" pitchFamily="34" charset="0"/>
              </a:rPr>
              <a:t>PRIESKUM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, VÝSKUM A VÝVOJ ZAMERANÝ NA </a:t>
            </a:r>
            <a:r>
              <a:rPr lang="sk-SK" sz="2000" b="1" dirty="0" smtClean="0">
                <a:solidFill>
                  <a:srgbClr val="000066"/>
                </a:solidFill>
                <a:latin typeface="Tahoma" pitchFamily="34" charset="0"/>
              </a:rPr>
              <a:t>ZISŤOVANIE</a:t>
            </a:r>
            <a:r>
              <a:rPr lang="en-US" sz="2000" b="1" dirty="0" smtClean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sk-SK" sz="2000" b="1" dirty="0" smtClean="0">
                <a:solidFill>
                  <a:srgbClr val="000066"/>
                </a:solidFill>
                <a:latin typeface="Tahoma" pitchFamily="34" charset="0"/>
              </a:rPr>
              <a:t>A 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ZLEPŠENIE STAVU ŽIVOTNÉHO PROSTREDIA </a:t>
            </a:r>
          </a:p>
          <a:p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G. 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Oblasť: </a:t>
            </a:r>
            <a:r>
              <a:rPr lang="en-US" sz="2000" b="1" dirty="0" smtClean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sk-SK" sz="2000" b="1" dirty="0" smtClean="0">
                <a:solidFill>
                  <a:srgbClr val="000066"/>
                </a:solidFill>
                <a:latin typeface="Tahoma" pitchFamily="34" charset="0"/>
              </a:rPr>
              <a:t>ZELENÁ 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INVESTIČNÁ SCHÉMA </a:t>
            </a:r>
            <a:endParaRPr lang="cs-CZ" sz="2000" dirty="0"/>
          </a:p>
        </p:txBody>
      </p:sp>
      <p:grpSp>
        <p:nvGrpSpPr>
          <p:cNvPr id="93187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93188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89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  <p:sp>
        <p:nvSpPr>
          <p:cNvPr id="9" name="Obdĺžnik 8"/>
          <p:cNvSpPr/>
          <p:nvPr/>
        </p:nvSpPr>
        <p:spPr>
          <a:xfrm>
            <a:off x="179512" y="6433591"/>
            <a:ext cx="89644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sk-SK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Ďalšie informácie o EF</a:t>
            </a:r>
            <a:r>
              <a:rPr lang="sk-SK" sz="1400" b="1" dirty="0" smtClean="0">
                <a:solidFill>
                  <a:srgbClr val="FF0000"/>
                </a:solidFill>
                <a:latin typeface="Tahoma" pitchFamily="34" charset="0"/>
              </a:rPr>
              <a:t>: 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  <a:hlinkClick r:id="rId5"/>
              </a:rPr>
              <a:t>www.</a:t>
            </a:r>
            <a:r>
              <a:rPr lang="sk-SK" sz="1400" b="1" dirty="0" err="1" smtClean="0">
                <a:solidFill>
                  <a:srgbClr val="FF0000"/>
                </a:solidFill>
                <a:latin typeface="Tahoma" pitchFamily="34" charset="0"/>
                <a:hlinkClick r:id="rId5"/>
              </a:rPr>
              <a:t>envirofond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  <a:hlinkClick r:id="rId5"/>
              </a:rPr>
              <a:t>.</a:t>
            </a:r>
            <a:r>
              <a:rPr lang="en-US" sz="1400" b="1" dirty="0" err="1" smtClean="0">
                <a:solidFill>
                  <a:srgbClr val="FF0000"/>
                </a:solidFill>
                <a:latin typeface="Tahoma" pitchFamily="34" charset="0"/>
                <a:hlinkClick r:id="rId5"/>
              </a:rPr>
              <a:t>sk</a:t>
            </a:r>
            <a:r>
              <a:rPr lang="sk-SK" sz="1400" b="1" dirty="0" smtClean="0">
                <a:solidFill>
                  <a:srgbClr val="FF0000"/>
                </a:solidFill>
                <a:latin typeface="Tahoma" pitchFamily="34" charset="0"/>
              </a:rPr>
              <a:t>, </a:t>
            </a:r>
            <a:r>
              <a:rPr lang="sk-SK" sz="1400" b="1" dirty="0">
                <a:solidFill>
                  <a:srgbClr val="FF0000"/>
                </a:solidFill>
                <a:latin typeface="Tahoma" pitchFamily="34" charset="0"/>
                <a:hlinkClick r:id="rId6"/>
              </a:rPr>
              <a:t>http://</a:t>
            </a:r>
            <a:r>
              <a:rPr lang="sk-SK" sz="1400" b="1" dirty="0" smtClean="0">
                <a:solidFill>
                  <a:srgbClr val="FF0000"/>
                </a:solidFill>
                <a:latin typeface="Tahoma" pitchFamily="34" charset="0"/>
                <a:hlinkClick r:id="rId6"/>
              </a:rPr>
              <a:t>www.envirofond.sk/sk/podpora.html</a:t>
            </a:r>
            <a:r>
              <a:rPr lang="sk-SK" sz="1400" b="1" dirty="0" smtClean="0">
                <a:solidFill>
                  <a:srgbClr val="FF0000"/>
                </a:solidFill>
                <a:latin typeface="Tahoma" pitchFamily="34" charset="0"/>
              </a:rPr>
              <a:t>  </a:t>
            </a:r>
            <a:endParaRPr lang="en-US" sz="1400" b="1" dirty="0">
              <a:solidFill>
                <a:srgbClr val="FF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93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647700"/>
          </a:xfrm>
          <a:solidFill>
            <a:srgbClr val="DDDDDD"/>
          </a:solidFill>
        </p:spPr>
        <p:txBody>
          <a:bodyPr anchor="b"/>
          <a:lstStyle/>
          <a:p>
            <a:pPr eaLnBrk="1" hangingPunct="1"/>
            <a:r>
              <a:rPr lang="sk-SK" sz="2800" b="1" dirty="0" smtClean="0">
                <a:solidFill>
                  <a:srgbClr val="006600"/>
                </a:solidFill>
              </a:rPr>
              <a:t/>
            </a:r>
            <a:br>
              <a:rPr lang="sk-SK" sz="2800" b="1" dirty="0" smtClean="0">
                <a:solidFill>
                  <a:srgbClr val="006600"/>
                </a:solidFill>
              </a:rPr>
            </a:br>
            <a:r>
              <a:rPr lang="sk-SK" sz="2800" b="1" dirty="0" smtClean="0">
                <a:solidFill>
                  <a:srgbClr val="006600"/>
                </a:solidFill>
              </a:rPr>
              <a:t> </a:t>
            </a:r>
            <a:r>
              <a:rPr lang="sk-SK" sz="28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Žiadateľ o podporu </a:t>
            </a:r>
            <a:r>
              <a:rPr lang="en-GB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n-US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3</a:t>
            </a:r>
            <a:r>
              <a:rPr lang="en-GB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sk-SK" sz="2800" dirty="0" smtClean="0"/>
              <a:t> </a:t>
            </a:r>
            <a:endParaRPr lang="en-GB" sz="2800" dirty="0" smtClean="0"/>
          </a:p>
        </p:txBody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28775"/>
            <a:ext cx="8501063" cy="4680545"/>
          </a:xfrm>
        </p:spPr>
        <p:txBody>
          <a:bodyPr/>
          <a:lstStyle/>
          <a:p>
            <a:pPr algn="just"/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Žiadateľom o podporu môže </a:t>
            </a:r>
            <a:r>
              <a:rPr lang="sk-SK" sz="2000" b="1" dirty="0" smtClean="0">
                <a:solidFill>
                  <a:srgbClr val="000066"/>
                </a:solidFill>
                <a:latin typeface="Tahoma" pitchFamily="34" charset="0"/>
              </a:rPr>
              <a:t>byť: </a:t>
            </a:r>
            <a:endParaRPr lang="sk-SK" sz="2000" b="1" dirty="0">
              <a:solidFill>
                <a:srgbClr val="000066"/>
              </a:solidFill>
              <a:latin typeface="Tahoma" pitchFamily="34" charset="0"/>
            </a:endParaRPr>
          </a:p>
          <a:p>
            <a:pPr lvl="0" algn="just"/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fyzická osoba, ktorá nepodniká a ktorá je občanom Slovenskej republiky a má na území Slovenskej republiky trvalý pobyt a ktorá dovŕšila vek 18 rokov a má vlastný pravidelný príjem, alebo</a:t>
            </a:r>
          </a:p>
          <a:p>
            <a:pPr lvl="0" algn="just"/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právnická osoba, ktorá podniká a fyzická osoba - so sídlom na území Slovenskej republiky</a:t>
            </a:r>
          </a:p>
          <a:p>
            <a:pPr lvl="0" algn="just"/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právnická osoba, ktorá nepodniká, obec, samosprávny kraj, príspevková organizácia, občianske združenie, záujmové združenie právnických osôb, nadácia, neinvestičný fond alebo nezisková organizácia poskytujúca verejnoprospešné služby s environmentálnym zameraním alebo cirkev a náboženská spoločnosť</a:t>
            </a:r>
          </a:p>
          <a:p>
            <a:pPr algn="just">
              <a:lnSpc>
                <a:spcPct val="90000"/>
              </a:lnSpc>
            </a:pPr>
            <a:endParaRPr lang="cs-CZ" sz="2000" dirty="0"/>
          </a:p>
        </p:txBody>
      </p:sp>
      <p:grpSp>
        <p:nvGrpSpPr>
          <p:cNvPr id="93187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93188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89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806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647700"/>
          </a:xfrm>
          <a:solidFill>
            <a:srgbClr val="DDDDDD"/>
          </a:solidFill>
        </p:spPr>
        <p:txBody>
          <a:bodyPr anchor="b"/>
          <a:lstStyle/>
          <a:p>
            <a:pPr eaLnBrk="1" hangingPunct="1"/>
            <a:r>
              <a:rPr lang="sk-SK" sz="2800" b="1" dirty="0" smtClean="0">
                <a:solidFill>
                  <a:srgbClr val="006600"/>
                </a:solidFill>
              </a:rPr>
              <a:t/>
            </a:r>
            <a:br>
              <a:rPr lang="sk-SK" sz="2800" b="1" dirty="0" smtClean="0">
                <a:solidFill>
                  <a:srgbClr val="006600"/>
                </a:solidFill>
              </a:rPr>
            </a:br>
            <a:r>
              <a:rPr lang="sk-SK" sz="2800" b="1" dirty="0" smtClean="0">
                <a:solidFill>
                  <a:srgbClr val="006600"/>
                </a:solidFill>
              </a:rPr>
              <a:t> </a:t>
            </a:r>
            <a:r>
              <a:rPr lang="sk-SK" sz="24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Prehľad </a:t>
            </a:r>
            <a:r>
              <a:rPr lang="sk-SK" sz="24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schválených </a:t>
            </a:r>
            <a:r>
              <a:rPr lang="sk-SK" sz="24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finančných prostriedkoch z EF</a:t>
            </a:r>
            <a:endParaRPr lang="en-GB" sz="2400" b="1" dirty="0">
              <a:solidFill>
                <a:srgbClr val="336699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93187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93188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89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  <p:graphicFrame>
        <p:nvGraphicFramePr>
          <p:cNvPr id="10" name="Tabuľ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641404"/>
              </p:ext>
            </p:extLst>
          </p:nvPr>
        </p:nvGraphicFramePr>
        <p:xfrm>
          <a:off x="611559" y="2060848"/>
          <a:ext cx="7992888" cy="1080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1"/>
                <a:gridCol w="1440160"/>
                <a:gridCol w="1080120"/>
                <a:gridCol w="1195079"/>
                <a:gridCol w="1238664"/>
                <a:gridCol w="1238664"/>
              </a:tblGrid>
              <a:tr h="253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Oblasť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2002 - SKK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2003 - SKK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2004 - SKK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2005 - SKK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2006 - SKK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8267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Ochrana ovzdušia a ozónovej vrstvy Zeme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117 660 000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34 765 900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36 069 000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23 695 000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12 500 000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2" name="Tabuľ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821164"/>
              </p:ext>
            </p:extLst>
          </p:nvPr>
        </p:nvGraphicFramePr>
        <p:xfrm>
          <a:off x="611560" y="3429000"/>
          <a:ext cx="7992887" cy="9361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/>
                <a:gridCol w="1440160"/>
                <a:gridCol w="1584176"/>
                <a:gridCol w="1512168"/>
                <a:gridCol w="1656183"/>
              </a:tblGrid>
              <a:tr h="2340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Oblasť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2007 - SKK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1200" b="1" kern="120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2008 - SKK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1200" b="1" kern="120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2009 - EUR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1200" b="1" kern="120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2010 - EUR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70207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Ochrana ovzdušia a ozónovej vrstvy Zeme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40 157 980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95 396 100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1 019 635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12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125 996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4" name="Tabuľ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175310"/>
              </p:ext>
            </p:extLst>
          </p:nvPr>
        </p:nvGraphicFramePr>
        <p:xfrm>
          <a:off x="611560" y="5157192"/>
          <a:ext cx="7920880" cy="936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/>
                <a:gridCol w="1008112"/>
                <a:gridCol w="968421"/>
                <a:gridCol w="1043490"/>
                <a:gridCol w="1012425"/>
                <a:gridCol w="1074555"/>
                <a:gridCol w="1013677"/>
              </a:tblGrid>
              <a:tr h="468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Oblasť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2005 - SKK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kern="120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2006 - SKK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kern="120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2007 - SKK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kern="120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2008 - SKK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2009 - EUR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2010 - EUR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Ochrana ovzdušia a ozónovej vrstvy Zeme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61 128 356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98 000 </a:t>
                      </a:r>
                      <a:r>
                        <a:rPr lang="sk-SK" sz="1200" b="1" kern="1200" dirty="0" err="1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000</a:t>
                      </a:r>
                      <a:endParaRPr lang="sk-SK" sz="1200" b="1" kern="1200" dirty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5 187 717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rgbClr val="15FF8A">
                            <a:tint val="66000"/>
                            <a:satMod val="160000"/>
                          </a:srgbClr>
                        </a:gs>
                        <a:gs pos="50000">
                          <a:srgbClr val="15FF8A">
                            <a:tint val="44500"/>
                            <a:satMod val="160000"/>
                          </a:srgbClr>
                        </a:gs>
                        <a:gs pos="100000">
                          <a:srgbClr val="15FF8A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443813" y="1616076"/>
            <a:ext cx="295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Dotácie</a:t>
            </a:r>
            <a:endParaRPr lang="en-GB" b="1" dirty="0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395536" y="4646464"/>
            <a:ext cx="295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Úvery</a:t>
            </a:r>
            <a:endParaRPr lang="en-GB" b="1" dirty="0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59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647700"/>
          </a:xfrm>
          <a:solidFill>
            <a:srgbClr val="DDDDDD"/>
          </a:solidFill>
        </p:spPr>
        <p:txBody>
          <a:bodyPr anchor="b"/>
          <a:lstStyle/>
          <a:p>
            <a:pPr eaLnBrk="1" hangingPunct="1"/>
            <a:r>
              <a:rPr lang="sk-SK" sz="2800" b="1" smtClean="0">
                <a:solidFill>
                  <a:srgbClr val="006600"/>
                </a:solidFill>
              </a:rPr>
              <a:t/>
            </a:r>
            <a:br>
              <a:rPr lang="sk-SK" sz="2800" b="1" smtClean="0">
                <a:solidFill>
                  <a:srgbClr val="006600"/>
                </a:solidFill>
              </a:rPr>
            </a:br>
            <a:r>
              <a:rPr lang="sk-SK" sz="2800" b="1" smtClean="0">
                <a:solidFill>
                  <a:srgbClr val="006600"/>
                </a:solidFill>
              </a:rPr>
              <a:t> </a:t>
            </a:r>
            <a:r>
              <a:rPr lang="sk-SK" sz="2800" b="1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Zelená investičná schéma </a:t>
            </a:r>
            <a:r>
              <a:rPr lang="en-GB" sz="2800" b="1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sk-SK" sz="2800" b="1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1</a:t>
            </a:r>
            <a:r>
              <a:rPr lang="en-GB" sz="2800" b="1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sk-SK" sz="2800" smtClean="0"/>
              <a:t> </a:t>
            </a:r>
            <a:endParaRPr lang="en-GB" sz="2800" smtClean="0"/>
          </a:p>
        </p:txBody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28775"/>
            <a:ext cx="8501063" cy="489585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sk-S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Environmentálny fond</a:t>
            </a:r>
            <a:r>
              <a:rPr lang="sk-SK" sz="2000" b="1" dirty="0" smtClean="0"/>
              <a:t> </a:t>
            </a:r>
            <a:r>
              <a:rPr lang="en-GB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(EF, </a:t>
            </a:r>
            <a:r>
              <a:rPr lang="en-GB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  <a:hlinkClick r:id="rId3"/>
              </a:rPr>
              <a:t>www.envirofond.sk</a:t>
            </a:r>
            <a:r>
              <a:rPr lang="en-GB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) </a:t>
            </a:r>
            <a:r>
              <a:rPr lang="sk-S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je príjemcom výnosov z predaja AAU pod dohľadom MŽP</a:t>
            </a:r>
            <a:r>
              <a:rPr lang="en-US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SR. </a:t>
            </a:r>
            <a:r>
              <a:rPr lang="en-US" sz="2000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Ministerstvo</a:t>
            </a:r>
            <a:r>
              <a:rPr lang="sk-S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je zodpovedné za alokáciu zdrojov pre vybrané programy a projekty – v roku 2011 nepredané žiadne </a:t>
            </a:r>
            <a:r>
              <a:rPr lang="sk-SK" sz="2000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AAUs</a:t>
            </a:r>
            <a:endParaRPr lang="sk-SK" sz="20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0363" indent="-360363" algn="just" eaLnBrk="1" hangingPunct="1">
              <a:spcBef>
                <a:spcPts val="200"/>
              </a:spcBef>
              <a:spcAft>
                <a:spcPts val="1500"/>
              </a:spcAft>
              <a:buFont typeface="Wingdings" pitchFamily="2" charset="2"/>
              <a:buChar char="§"/>
              <a:defRPr/>
            </a:pPr>
            <a:r>
              <a:rPr lang="sk-SK" sz="2000" b="1" dirty="0" smtClean="0">
                <a:solidFill>
                  <a:srgbClr val="000066"/>
                </a:solidFill>
                <a:latin typeface="Tahoma" pitchFamily="34" charset="0"/>
              </a:rPr>
              <a:t>GIS 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vo všeobecnosti je mechanizmus vytvorený na financovanie domácich projektov v oblasti znižovania emisií skleníkových plynov(</a:t>
            </a:r>
            <a:r>
              <a:rPr lang="sk-SK" sz="2000" b="1" dirty="0" err="1">
                <a:solidFill>
                  <a:srgbClr val="000066"/>
                </a:solidFill>
                <a:latin typeface="Tahoma" pitchFamily="34" charset="0"/>
              </a:rPr>
              <a:t>mitigácia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) z výnosov z predaja </a:t>
            </a:r>
            <a:r>
              <a:rPr lang="sk-SK" sz="2000" b="1" dirty="0" err="1">
                <a:solidFill>
                  <a:srgbClr val="000066"/>
                </a:solidFill>
                <a:latin typeface="Tahoma" pitchFamily="34" charset="0"/>
              </a:rPr>
              <a:t>AAUs</a:t>
            </a:r>
            <a:endParaRPr lang="sk-SK" sz="2000" b="1" dirty="0">
              <a:solidFill>
                <a:srgbClr val="000066"/>
              </a:solidFill>
              <a:latin typeface="Tahoma" pitchFamily="34" charset="0"/>
            </a:endParaRPr>
          </a:p>
          <a:p>
            <a:pPr marL="360363" indent="-360363" algn="just" eaLnBrk="1" hangingPunct="1">
              <a:spcBef>
                <a:spcPts val="200"/>
              </a:spcBef>
              <a:spcAft>
                <a:spcPts val="1500"/>
              </a:spcAft>
              <a:buFont typeface="Wingdings" pitchFamily="2" charset="2"/>
              <a:buChar char="§"/>
              <a:defRPr/>
            </a:pP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GIS umožňuje efektívne prepojenie </a:t>
            </a:r>
            <a:r>
              <a:rPr lang="sk-SK" sz="2000" b="1" dirty="0" err="1">
                <a:solidFill>
                  <a:srgbClr val="000066"/>
                </a:solidFill>
                <a:latin typeface="Tahoma" pitchFamily="34" charset="0"/>
              </a:rPr>
              <a:t>mitigačných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 projektov s jednotkami </a:t>
            </a:r>
            <a:r>
              <a:rPr lang="sk-SK" sz="2000" b="1" dirty="0" err="1">
                <a:solidFill>
                  <a:srgbClr val="000066"/>
                </a:solidFill>
                <a:latin typeface="Tahoma" pitchFamily="34" charset="0"/>
              </a:rPr>
              <a:t>AAUs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 a je často výhradnou podmienkou kupujúceho pri medzinárodnom obchodovaní s emisiami podľa článku 17 </a:t>
            </a:r>
            <a:r>
              <a:rPr lang="sk-SK" sz="2000" b="1" dirty="0" err="1">
                <a:solidFill>
                  <a:srgbClr val="000066"/>
                </a:solidFill>
                <a:latin typeface="Tahoma" pitchFamily="34" charset="0"/>
              </a:rPr>
              <a:t>Kjótskeho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 protokolu</a:t>
            </a:r>
          </a:p>
          <a:p>
            <a:pPr marL="360363" indent="-360363" algn="just" eaLnBrk="1" hangingPunct="1">
              <a:spcBef>
                <a:spcPts val="200"/>
              </a:spcBef>
              <a:spcAft>
                <a:spcPts val="1500"/>
              </a:spcAft>
              <a:buFont typeface="Wingdings" pitchFamily="2" charset="2"/>
              <a:buChar char="§"/>
              <a:defRPr/>
            </a:pP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Kvalitatívne charakteristiky GIS sú jedným z parametrov, ktorý ovplyvňuje konečnú cenu pri predaji voľných jednotiek </a:t>
            </a:r>
            <a:r>
              <a:rPr lang="sk-SK" sz="2000" b="1" dirty="0" err="1" smtClean="0">
                <a:solidFill>
                  <a:srgbClr val="000066"/>
                </a:solidFill>
                <a:latin typeface="Tahoma" pitchFamily="34" charset="0"/>
              </a:rPr>
              <a:t>AAUs</a:t>
            </a:r>
            <a:endParaRPr lang="sk-SK" sz="2000" b="1" dirty="0" smtClean="0">
              <a:solidFill>
                <a:srgbClr val="000066"/>
              </a:solidFill>
              <a:latin typeface="Tahoma" pitchFamily="34" charset="0"/>
            </a:endParaRPr>
          </a:p>
          <a:p>
            <a:pPr marL="360363" indent="-360363" algn="just" eaLnBrk="1" hangingPunct="1">
              <a:spcBef>
                <a:spcPts val="200"/>
              </a:spcBef>
              <a:spcAft>
                <a:spcPts val="1500"/>
              </a:spcAft>
              <a:buFont typeface="Wingdings" pitchFamily="2" charset="2"/>
              <a:buChar char="§"/>
              <a:defRPr/>
            </a:pPr>
            <a:r>
              <a:rPr lang="sk-S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Forma podpory</a:t>
            </a:r>
            <a:r>
              <a:rPr lang="en-GB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sk-S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dotácie</a:t>
            </a:r>
            <a:r>
              <a:rPr lang="en-GB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sk-S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alebo</a:t>
            </a:r>
            <a:r>
              <a:rPr lang="en-GB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sk-S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úvery</a:t>
            </a:r>
            <a:r>
              <a:rPr lang="en-GB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sk-SK" sz="20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93187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93188" name="Picture 29" descr="logo_mzpsr[1]"/>
            <p:cNvPicPr>
              <a:picLocks noChangeAspect="1" noChangeArrowheads="1"/>
            </p:cNvPicPr>
            <p:nvPr/>
          </p:nvPicPr>
          <p:blipFill>
            <a:blip r:embed="rId4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89" name="Picture 30" descr="Slovensky 2"/>
            <p:cNvPicPr>
              <a:picLocks noChangeArrowheads="1"/>
            </p:cNvPicPr>
            <p:nvPr/>
          </p:nvPicPr>
          <p:blipFill>
            <a:blip r:embed="rId5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137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836613"/>
            <a:ext cx="8229600" cy="647700"/>
          </a:xfrm>
          <a:solidFill>
            <a:srgbClr val="DDDDDD"/>
          </a:solidFill>
        </p:spPr>
        <p:txBody>
          <a:bodyPr anchor="b"/>
          <a:lstStyle/>
          <a:p>
            <a:pPr eaLnBrk="1" hangingPunct="1"/>
            <a:r>
              <a:rPr lang="sk-SK" sz="2800" b="1" smtClean="0">
                <a:solidFill>
                  <a:srgbClr val="006600"/>
                </a:solidFill>
              </a:rPr>
              <a:t/>
            </a:r>
            <a:br>
              <a:rPr lang="sk-SK" sz="2800" b="1" smtClean="0">
                <a:solidFill>
                  <a:srgbClr val="006600"/>
                </a:solidFill>
              </a:rPr>
            </a:br>
            <a:r>
              <a:rPr lang="sk-SK" sz="2800" b="1" smtClean="0">
                <a:solidFill>
                  <a:srgbClr val="006600"/>
                </a:solidFill>
              </a:rPr>
              <a:t> </a:t>
            </a:r>
            <a:r>
              <a:rPr lang="sk-SK" sz="2800" b="1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Zelená investičná schéma </a:t>
            </a:r>
            <a:r>
              <a:rPr lang="en-GB" sz="2800" b="1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sk-SK" sz="2800" b="1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en-GB" sz="2800" b="1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sk-SK" sz="2800" smtClean="0"/>
              <a:t> </a:t>
            </a:r>
            <a:endParaRPr lang="en-GB" sz="2800" smtClean="0"/>
          </a:p>
        </p:txBody>
      </p:sp>
      <p:sp>
        <p:nvSpPr>
          <p:cNvPr id="952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628775"/>
            <a:ext cx="8501063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600" b="1" dirty="0" smtClean="0">
                <a:solidFill>
                  <a:srgbClr val="000066"/>
                </a:solidFill>
                <a:latin typeface="Tahoma" pitchFamily="34" charset="0"/>
              </a:rPr>
              <a:t>Právny rámec GIS SR v súčasnosti predstavujú</a:t>
            </a:r>
            <a:r>
              <a:rPr lang="sk-SK" sz="2800" b="1" dirty="0" smtClean="0">
                <a:solidFill>
                  <a:srgbClr val="000066"/>
                </a:solidFill>
                <a:latin typeface="Tahoma" pitchFamily="34" charset="0"/>
              </a:rPr>
              <a:t>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sk-SK" sz="2800" b="1" dirty="0" smtClean="0">
              <a:solidFill>
                <a:srgbClr val="0066CC"/>
              </a:solidFill>
              <a:latin typeface="Tahoma" pitchFamily="34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800"/>
              </a:spcAft>
              <a:buSzPct val="80000"/>
            </a:pPr>
            <a:r>
              <a:rPr lang="sk-SK" sz="24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príslušné ustanovenia zákona č.572/2004 o obchodovaní s emisnými kvótami v znení neskorších predpisov (§ 9,odsek </a:t>
            </a:r>
            <a:r>
              <a:rPr lang="sk-SK" sz="24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4...)</a:t>
            </a:r>
            <a:endParaRPr lang="sk-SK" sz="24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800"/>
              </a:spcAft>
              <a:buSzPct val="80000"/>
            </a:pPr>
            <a:r>
              <a:rPr lang="sk-SK" sz="24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príslušné ustanovenia zákona č. 587/2004 o Environmentálnom fonde v znení neskorších predpisov</a:t>
            </a:r>
          </a:p>
          <a:p>
            <a:pPr algn="just" eaLnBrk="1" hangingPunct="1">
              <a:lnSpc>
                <a:spcPct val="90000"/>
              </a:lnSpc>
              <a:spcAft>
                <a:spcPts val="800"/>
              </a:spcAft>
              <a:buSzPct val="80000"/>
            </a:pPr>
            <a:r>
              <a:rPr lang="sk-SK" sz="24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rozhodnutie operatívnej porady MŽP SR z 20.novembra 2009, ktorým bola (na základe vypracovaného rámcového návrhu) oficiálne schválená Zelená investičná schéma (GIS) SR</a:t>
            </a:r>
          </a:p>
        </p:txBody>
      </p:sp>
      <p:grpSp>
        <p:nvGrpSpPr>
          <p:cNvPr id="95235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95236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5237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ChangeArrowheads="1"/>
          </p:cNvSpPr>
          <p:nvPr/>
        </p:nvSpPr>
        <p:spPr bwMode="auto">
          <a:xfrm>
            <a:off x="395288" y="908050"/>
            <a:ext cx="8497887" cy="719138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k-SK" sz="2800" b="1" dirty="0">
                <a:solidFill>
                  <a:srgbClr val="006600"/>
                </a:solidFill>
              </a:rPr>
              <a:t/>
            </a:r>
            <a:br>
              <a:rPr lang="sk-SK" sz="2800" b="1" dirty="0">
                <a:solidFill>
                  <a:srgbClr val="006600"/>
                </a:solidFill>
              </a:rPr>
            </a:br>
            <a:r>
              <a:rPr lang="en-US" sz="2800" b="1" dirty="0" err="1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Zelen</a:t>
            </a:r>
            <a:r>
              <a:rPr lang="sk-SK" sz="28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á investičná schéma </a:t>
            </a:r>
            <a:r>
              <a:rPr lang="en-US" sz="28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(GIS)</a:t>
            </a:r>
            <a:r>
              <a:rPr lang="en-GB" sz="28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sk-SK" sz="28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3</a:t>
            </a:r>
            <a:r>
              <a:rPr lang="en-GB" sz="28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)</a:t>
            </a:r>
          </a:p>
        </p:txBody>
      </p:sp>
      <p:grpSp>
        <p:nvGrpSpPr>
          <p:cNvPr id="97282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97284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7285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9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  <p:pic>
        <p:nvPicPr>
          <p:cNvPr id="9728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5288" y="1700213"/>
            <a:ext cx="8497887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1075"/>
            <a:ext cx="8229600" cy="574675"/>
          </a:xfrm>
          <a:solidFill>
            <a:srgbClr val="DDDDDD"/>
          </a:solidFill>
        </p:spPr>
        <p:txBody>
          <a:bodyPr anchor="b"/>
          <a:lstStyle/>
          <a:p>
            <a:pPr eaLnBrk="1" hangingPunct="1"/>
            <a:r>
              <a:rPr lang="sk-SK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Žiadateľ o podporu</a:t>
            </a:r>
            <a:r>
              <a:rPr lang="en-US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(4)</a:t>
            </a:r>
            <a:endParaRPr lang="en-GB" sz="2800" b="1" dirty="0" smtClean="0">
              <a:solidFill>
                <a:srgbClr val="336699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99330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99332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9333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  <p:sp>
        <p:nvSpPr>
          <p:cNvPr id="99331" name="Obdĺžnik 5"/>
          <p:cNvSpPr>
            <a:spLocks noChangeArrowheads="1"/>
          </p:cNvSpPr>
          <p:nvPr/>
        </p:nvSpPr>
        <p:spPr bwMode="auto">
          <a:xfrm>
            <a:off x="755650" y="2133600"/>
            <a:ext cx="7704138" cy="378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buFont typeface="Wingdings" pitchFamily="2" charset="2"/>
              <a:buChar char="§"/>
            </a:pPr>
            <a:r>
              <a:rPr lang="en-US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P</a:t>
            </a:r>
            <a:r>
              <a:rPr lang="sk-SK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rávnická</a:t>
            </a:r>
            <a:r>
              <a:rPr lang="sk-SK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osoba</a:t>
            </a:r>
            <a:r>
              <a:rPr lang="sk-SK" sz="22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 ktorá </a:t>
            </a:r>
            <a:r>
              <a:rPr lang="sk-SK" sz="22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podniká</a:t>
            </a:r>
            <a:endParaRPr lang="sk-SK" sz="22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>
              <a:spcBef>
                <a:spcPct val="30000"/>
              </a:spcBef>
              <a:buFont typeface="Wingdings" pitchFamily="2" charset="2"/>
              <a:buChar char="§"/>
            </a:pPr>
            <a:r>
              <a:rPr lang="sk-SK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Právnická osoba</a:t>
            </a:r>
            <a:r>
              <a:rPr lang="sk-SK" sz="22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 ktorá nepodniká, obec, samosprávny kraj, príspevková organizácia, občianske združenie, záujmové združenie právnických osôb, nadácia, neinvestičný fond alebo nezisková organizácia, poskytujúca verejnoprospešné služby s environmentálnym zameraním alebo cirkev či náboženská spoločnosť</a:t>
            </a:r>
          </a:p>
          <a:p>
            <a:pPr marL="342900" indent="-342900">
              <a:spcBef>
                <a:spcPct val="30000"/>
              </a:spcBef>
              <a:buFont typeface="Wingdings" pitchFamily="2" charset="2"/>
              <a:buChar char="§"/>
            </a:pPr>
            <a:r>
              <a:rPr lang="sk-SK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fyzická osoba</a:t>
            </a:r>
            <a:r>
              <a:rPr lang="sk-SK" sz="22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 ktorá nepodniká  </a:t>
            </a:r>
          </a:p>
          <a:p>
            <a:pPr marL="342900" indent="-342900">
              <a:spcBef>
                <a:spcPct val="30000"/>
              </a:spcBef>
              <a:buFont typeface="Wingdings" pitchFamily="2" charset="2"/>
              <a:buChar char="§"/>
            </a:pPr>
            <a:r>
              <a:rPr lang="sk-SK" sz="22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fyzická osoba, ktorá podniká</a:t>
            </a:r>
          </a:p>
        </p:txBody>
      </p:sp>
      <p:sp>
        <p:nvSpPr>
          <p:cNvPr id="2" name="Obdĺžnik 1"/>
          <p:cNvSpPr/>
          <p:nvPr/>
        </p:nvSpPr>
        <p:spPr>
          <a:xfrm>
            <a:off x="323528" y="6165304"/>
            <a:ext cx="864096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sk-SK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Posledný termín na podanie žiadosti o dotáciu je 31.10.20XX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1075"/>
            <a:ext cx="8229600" cy="574675"/>
          </a:xfrm>
          <a:solidFill>
            <a:srgbClr val="DDDDDD"/>
          </a:solidFill>
        </p:spPr>
        <p:txBody>
          <a:bodyPr anchor="b"/>
          <a:lstStyle/>
          <a:p>
            <a:pPr eaLnBrk="1" hangingPunct="1"/>
            <a:r>
              <a:rPr lang="sk-SK" sz="2800" b="1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Podporované činnosti formou dotácii</a:t>
            </a:r>
            <a:endParaRPr lang="en-GB" sz="2800" b="1" smtClean="0">
              <a:solidFill>
                <a:srgbClr val="3366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TextovéPole 58"/>
          <p:cNvSpPr txBox="1"/>
          <p:nvPr/>
        </p:nvSpPr>
        <p:spPr>
          <a:xfrm>
            <a:off x="2195513" y="3276600"/>
            <a:ext cx="6480175" cy="830263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just">
              <a:defRPr/>
            </a:pPr>
            <a:r>
              <a:rPr lang="sk-SK" sz="1600">
                <a:latin typeface="Tahoma" pitchFamily="34" charset="0"/>
                <a:cs typeface="Tahoma" pitchFamily="34" charset="0"/>
              </a:rPr>
              <a:t>Inštalácia nových zariadení na prípravu tepla, teplej úžitkovej vody a chladu využívajúce biomasu alebo solárne systémy, inštalácia tepelných čerpadiel vrátane inštalácie celej sústavy </a:t>
            </a:r>
          </a:p>
        </p:txBody>
      </p:sp>
      <p:sp>
        <p:nvSpPr>
          <p:cNvPr id="2" name="TextovéPole 58"/>
          <p:cNvSpPr txBox="1"/>
          <p:nvPr/>
        </p:nvSpPr>
        <p:spPr>
          <a:xfrm>
            <a:off x="2195513" y="2197100"/>
            <a:ext cx="6480175" cy="830263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just">
              <a:defRPr/>
            </a:pPr>
            <a:r>
              <a:rPr lang="sk-SK" sz="1600">
                <a:latin typeface="Tahoma" pitchFamily="34" charset="0"/>
                <a:cs typeface="Tahoma" pitchFamily="34" charset="0"/>
              </a:rPr>
              <a:t>Výmena zariadení na prípravu tepla, teplej úžitkovej vody a chladu - využívajúcich fosílne palivá za zariadenia využívajúce biomasu, za tepelné čerpadlá alebo solárne systémy vrátane výmeny celej sústavy </a:t>
            </a:r>
          </a:p>
        </p:txBody>
      </p:sp>
      <p:sp>
        <p:nvSpPr>
          <p:cNvPr id="3" name="TextovéPole 58"/>
          <p:cNvSpPr txBox="1"/>
          <p:nvPr/>
        </p:nvSpPr>
        <p:spPr>
          <a:xfrm>
            <a:off x="2195513" y="4357688"/>
            <a:ext cx="6480175" cy="338137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sk-SK" sz="1600">
                <a:latin typeface="Tahoma" pitchFamily="34" charset="0"/>
                <a:cs typeface="Tahoma" pitchFamily="34" charset="0"/>
              </a:rPr>
              <a:t>Inštalácia nových zariadení s cieľom úspory energie </a:t>
            </a:r>
          </a:p>
        </p:txBody>
      </p:sp>
      <p:sp>
        <p:nvSpPr>
          <p:cNvPr id="4" name="TextovéPole 58"/>
          <p:cNvSpPr txBox="1"/>
          <p:nvPr/>
        </p:nvSpPr>
        <p:spPr>
          <a:xfrm>
            <a:off x="2195513" y="5005388"/>
            <a:ext cx="6480175" cy="584200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just">
              <a:defRPr/>
            </a:pPr>
            <a:r>
              <a:rPr lang="sk-SK" sz="1600">
                <a:latin typeface="Tahoma" pitchFamily="34" charset="0"/>
                <a:cs typeface="Tahoma" pitchFamily="34" charset="0"/>
              </a:rPr>
              <a:t>Modernizácia zariadení s cieľom úspory elektrickej energie a/alebo fosílnych palív (napr. inteligentné riadenie budovy) </a:t>
            </a:r>
          </a:p>
        </p:txBody>
      </p:sp>
      <p:sp>
        <p:nvSpPr>
          <p:cNvPr id="101382" name="Text Box 15"/>
          <p:cNvSpPr txBox="1">
            <a:spLocks noChangeArrowheads="1"/>
          </p:cNvSpPr>
          <p:nvPr/>
        </p:nvSpPr>
        <p:spPr bwMode="auto">
          <a:xfrm>
            <a:off x="395288" y="2413000"/>
            <a:ext cx="1865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Činnosť</a:t>
            </a:r>
            <a:r>
              <a:rPr lang="sk-SK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GB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GIS 1</a:t>
            </a:r>
          </a:p>
        </p:txBody>
      </p:sp>
      <p:sp>
        <p:nvSpPr>
          <p:cNvPr id="101383" name="Text Box 16"/>
          <p:cNvSpPr txBox="1">
            <a:spLocks noChangeArrowheads="1"/>
          </p:cNvSpPr>
          <p:nvPr/>
        </p:nvSpPr>
        <p:spPr bwMode="auto">
          <a:xfrm>
            <a:off x="395288" y="3492500"/>
            <a:ext cx="1728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Činnosť</a:t>
            </a:r>
            <a:r>
              <a:rPr lang="en-GB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GIS 2</a:t>
            </a:r>
          </a:p>
        </p:txBody>
      </p:sp>
      <p:sp>
        <p:nvSpPr>
          <p:cNvPr id="101384" name="Text Box 17"/>
          <p:cNvSpPr txBox="1">
            <a:spLocks noChangeArrowheads="1"/>
          </p:cNvSpPr>
          <p:nvPr/>
        </p:nvSpPr>
        <p:spPr bwMode="auto">
          <a:xfrm>
            <a:off x="395288" y="4357688"/>
            <a:ext cx="1728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Činnosť</a:t>
            </a:r>
            <a:r>
              <a:rPr lang="en-GB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GIS 3</a:t>
            </a:r>
          </a:p>
        </p:txBody>
      </p:sp>
      <p:sp>
        <p:nvSpPr>
          <p:cNvPr id="101385" name="Text Box 18"/>
          <p:cNvSpPr txBox="1">
            <a:spLocks noChangeArrowheads="1"/>
          </p:cNvSpPr>
          <p:nvPr/>
        </p:nvSpPr>
        <p:spPr bwMode="auto">
          <a:xfrm>
            <a:off x="395288" y="5076825"/>
            <a:ext cx="1728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Činnosť</a:t>
            </a:r>
            <a:r>
              <a:rPr lang="en-GB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GIS 4</a:t>
            </a:r>
          </a:p>
        </p:txBody>
      </p:sp>
      <p:sp>
        <p:nvSpPr>
          <p:cNvPr id="5" name="TextovéPole 58"/>
          <p:cNvSpPr txBox="1"/>
          <p:nvPr/>
        </p:nvSpPr>
        <p:spPr>
          <a:xfrm>
            <a:off x="2195513" y="6149975"/>
            <a:ext cx="6480175" cy="338138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sk-SK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 Program na zlepšenie energetickej hospodárnosti budov </a:t>
            </a:r>
          </a:p>
        </p:txBody>
      </p:sp>
      <p:sp>
        <p:nvSpPr>
          <p:cNvPr id="101387" name="Text Box 20"/>
          <p:cNvSpPr txBox="1">
            <a:spLocks noChangeArrowheads="1"/>
          </p:cNvSpPr>
          <p:nvPr/>
        </p:nvSpPr>
        <p:spPr bwMode="auto">
          <a:xfrm>
            <a:off x="395288" y="5718175"/>
            <a:ext cx="295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Program</a:t>
            </a:r>
            <a:r>
              <a:rPr lang="sk-SK" b="1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y</a:t>
            </a:r>
            <a:endParaRPr lang="en-GB" b="1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1388" name="Text Box 21"/>
          <p:cNvSpPr txBox="1">
            <a:spLocks noChangeArrowheads="1"/>
          </p:cNvSpPr>
          <p:nvPr/>
        </p:nvSpPr>
        <p:spPr bwMode="auto">
          <a:xfrm>
            <a:off x="395288" y="6157913"/>
            <a:ext cx="1728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Činnosť</a:t>
            </a:r>
            <a:r>
              <a:rPr lang="sk-SK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GB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GIS</a:t>
            </a:r>
            <a:r>
              <a:rPr lang="sk-SK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GB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5</a:t>
            </a:r>
          </a:p>
        </p:txBody>
      </p:sp>
      <p:grpSp>
        <p:nvGrpSpPr>
          <p:cNvPr id="101389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101391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1392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  <p:sp>
        <p:nvSpPr>
          <p:cNvPr id="101390" name="Text Box 6"/>
          <p:cNvSpPr txBox="1">
            <a:spLocks noChangeArrowheads="1"/>
          </p:cNvSpPr>
          <p:nvPr/>
        </p:nvSpPr>
        <p:spPr bwMode="auto">
          <a:xfrm>
            <a:off x="466725" y="1697038"/>
            <a:ext cx="295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Jednotlivé</a:t>
            </a:r>
            <a:r>
              <a:rPr lang="sk-SK" b="1">
                <a:latin typeface="Tahoma" pitchFamily="34" charset="0"/>
                <a:cs typeface="Arial" charset="0"/>
              </a:rPr>
              <a:t> </a:t>
            </a:r>
            <a:r>
              <a:rPr lang="sk-SK" b="1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projekty</a:t>
            </a:r>
            <a:endParaRPr lang="en-GB" b="1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Zástupný symbol obsahu 2"/>
          <p:cNvSpPr>
            <a:spLocks/>
          </p:cNvSpPr>
          <p:nvPr/>
        </p:nvSpPr>
        <p:spPr bwMode="auto">
          <a:xfrm>
            <a:off x="533400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GB" sz="1600" b="1">
              <a:solidFill>
                <a:srgbClr val="660066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03426" name="Text Box 6"/>
          <p:cNvSpPr txBox="1">
            <a:spLocks noChangeArrowheads="1"/>
          </p:cNvSpPr>
          <p:nvPr/>
        </p:nvSpPr>
        <p:spPr bwMode="auto">
          <a:xfrm>
            <a:off x="466725" y="1697038"/>
            <a:ext cx="295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Jednotlivé</a:t>
            </a:r>
            <a:r>
              <a:rPr lang="sk-SK" b="1">
                <a:latin typeface="Tahoma" pitchFamily="34" charset="0"/>
                <a:cs typeface="Arial" charset="0"/>
              </a:rPr>
              <a:t> </a:t>
            </a:r>
            <a:r>
              <a:rPr lang="sk-SK" b="1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projekty</a:t>
            </a:r>
            <a:endParaRPr lang="en-GB" b="1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3427" name="Text Box 9"/>
          <p:cNvSpPr txBox="1">
            <a:spLocks noChangeArrowheads="1"/>
          </p:cNvSpPr>
          <p:nvPr/>
        </p:nvSpPr>
        <p:spPr bwMode="auto">
          <a:xfrm>
            <a:off x="466725" y="2414588"/>
            <a:ext cx="1800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Činnosť</a:t>
            </a:r>
            <a:r>
              <a:rPr lang="en-GB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GIS 1</a:t>
            </a:r>
          </a:p>
        </p:txBody>
      </p:sp>
      <p:sp>
        <p:nvSpPr>
          <p:cNvPr id="103428" name="Text Box 10"/>
          <p:cNvSpPr txBox="1">
            <a:spLocks noChangeArrowheads="1"/>
          </p:cNvSpPr>
          <p:nvPr/>
        </p:nvSpPr>
        <p:spPr bwMode="auto">
          <a:xfrm>
            <a:off x="466725" y="3563938"/>
            <a:ext cx="1728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Činnosť</a:t>
            </a:r>
            <a:r>
              <a:rPr lang="en-GB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GIS 2</a:t>
            </a:r>
          </a:p>
        </p:txBody>
      </p:sp>
      <p:sp>
        <p:nvSpPr>
          <p:cNvPr id="103429" name="Text Box 11"/>
          <p:cNvSpPr txBox="1">
            <a:spLocks noChangeArrowheads="1"/>
          </p:cNvSpPr>
          <p:nvPr/>
        </p:nvSpPr>
        <p:spPr bwMode="auto">
          <a:xfrm>
            <a:off x="466725" y="4356100"/>
            <a:ext cx="17287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Činnosť</a:t>
            </a:r>
            <a:r>
              <a:rPr lang="en-GB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GIS 3</a:t>
            </a:r>
          </a:p>
        </p:txBody>
      </p:sp>
      <p:sp>
        <p:nvSpPr>
          <p:cNvPr id="103430" name="Text Box 12"/>
          <p:cNvSpPr txBox="1">
            <a:spLocks noChangeArrowheads="1"/>
          </p:cNvSpPr>
          <p:nvPr/>
        </p:nvSpPr>
        <p:spPr bwMode="auto">
          <a:xfrm>
            <a:off x="466725" y="5148263"/>
            <a:ext cx="17287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Činnosť</a:t>
            </a:r>
            <a:r>
              <a:rPr lang="en-GB">
                <a:latin typeface="Tahoma" pitchFamily="34" charset="0"/>
                <a:cs typeface="Arial" charset="0"/>
              </a:rPr>
              <a:t> </a:t>
            </a:r>
            <a:r>
              <a:rPr lang="en-GB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GIS</a:t>
            </a:r>
            <a:r>
              <a:rPr lang="en-GB" b="1">
                <a:latin typeface="Tahoma" pitchFamily="34" charset="0"/>
                <a:cs typeface="Arial" charset="0"/>
              </a:rPr>
              <a:t> </a:t>
            </a:r>
            <a:r>
              <a:rPr lang="en-GB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4</a:t>
            </a:r>
          </a:p>
        </p:txBody>
      </p:sp>
      <p:sp>
        <p:nvSpPr>
          <p:cNvPr id="103431" name="Text Box 15"/>
          <p:cNvSpPr txBox="1">
            <a:spLocks noChangeArrowheads="1"/>
          </p:cNvSpPr>
          <p:nvPr/>
        </p:nvSpPr>
        <p:spPr bwMode="auto">
          <a:xfrm>
            <a:off x="466725" y="6227763"/>
            <a:ext cx="1728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Činnosť</a:t>
            </a:r>
            <a:r>
              <a:rPr lang="en-GB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GIS 5</a:t>
            </a:r>
          </a:p>
        </p:txBody>
      </p:sp>
      <p:sp>
        <p:nvSpPr>
          <p:cNvPr id="103432" name="Rectangle 2"/>
          <p:cNvSpPr>
            <a:spLocks noChangeArrowheads="1"/>
          </p:cNvSpPr>
          <p:nvPr/>
        </p:nvSpPr>
        <p:spPr bwMode="auto">
          <a:xfrm>
            <a:off x="468313" y="981075"/>
            <a:ext cx="8229600" cy="6191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k-SK" sz="2800" b="1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Podporované činnosti formou úveru (1)</a:t>
            </a:r>
            <a:endParaRPr lang="en-GB" sz="2800" b="1">
              <a:solidFill>
                <a:srgbClr val="3366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ovéPole 58"/>
          <p:cNvSpPr txBox="1"/>
          <p:nvPr/>
        </p:nvSpPr>
        <p:spPr>
          <a:xfrm>
            <a:off x="2195513" y="2197100"/>
            <a:ext cx="6480175" cy="830263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just">
              <a:defRPr/>
            </a:pPr>
            <a:r>
              <a:rPr lang="sk-SK" sz="1600">
                <a:latin typeface="Tahoma" pitchFamily="34" charset="0"/>
                <a:cs typeface="Tahoma" pitchFamily="34" charset="0"/>
              </a:rPr>
              <a:t>Výmena zariadení na prípravu tepla, teplej úžitkovej vody a chladu - využívajúcich fosílne palivá za zariadenia využívajúce biomasu, za tepelné čerpadlá alebo solárne systémy vrátane výmeny celej sústavy </a:t>
            </a:r>
          </a:p>
        </p:txBody>
      </p:sp>
      <p:sp>
        <p:nvSpPr>
          <p:cNvPr id="18" name="TextovéPole 58"/>
          <p:cNvSpPr txBox="1"/>
          <p:nvPr/>
        </p:nvSpPr>
        <p:spPr>
          <a:xfrm>
            <a:off x="2195513" y="3317875"/>
            <a:ext cx="6480175" cy="831850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just">
              <a:defRPr/>
            </a:pPr>
            <a:r>
              <a:rPr lang="sk-SK" sz="1600">
                <a:latin typeface="Tahoma" pitchFamily="34" charset="0"/>
                <a:cs typeface="Tahoma" pitchFamily="34" charset="0"/>
              </a:rPr>
              <a:t>Inštalácia nových zariadení na prípravu tepla, teplej úžitkovej vody a chladu využívajúce biomasu alebo solárne systémy, inštalácia tepelných čerpadiel vrátane inštalácie celej sústavy </a:t>
            </a:r>
          </a:p>
        </p:txBody>
      </p:sp>
      <p:sp>
        <p:nvSpPr>
          <p:cNvPr id="19" name="TextovéPole 58"/>
          <p:cNvSpPr txBox="1"/>
          <p:nvPr/>
        </p:nvSpPr>
        <p:spPr>
          <a:xfrm>
            <a:off x="2195513" y="4386263"/>
            <a:ext cx="6480175" cy="338137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sk-SK" sz="1600">
                <a:latin typeface="Tahoma" pitchFamily="34" charset="0"/>
                <a:cs typeface="Tahoma" pitchFamily="34" charset="0"/>
              </a:rPr>
              <a:t>Inštalácia nových zariadení s cieľom úspory energie </a:t>
            </a:r>
          </a:p>
        </p:txBody>
      </p:sp>
      <p:sp>
        <p:nvSpPr>
          <p:cNvPr id="20" name="TextovéPole 58"/>
          <p:cNvSpPr txBox="1"/>
          <p:nvPr/>
        </p:nvSpPr>
        <p:spPr>
          <a:xfrm>
            <a:off x="2195513" y="5076825"/>
            <a:ext cx="6480175" cy="584200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just">
              <a:defRPr/>
            </a:pPr>
            <a:r>
              <a:rPr lang="sk-SK" sz="1600" dirty="0">
                <a:latin typeface="Tahoma" pitchFamily="34" charset="0"/>
                <a:cs typeface="Tahoma" pitchFamily="34" charset="0"/>
              </a:rPr>
              <a:t>Modernizácia zariadení s cieľom úspory elektrickej energie a/alebo fosílnych palív (napr. inteligentné riadenie budovy, dopravné systémy) </a:t>
            </a:r>
          </a:p>
        </p:txBody>
      </p:sp>
      <p:sp>
        <p:nvSpPr>
          <p:cNvPr id="21" name="TextovéPole 58"/>
          <p:cNvSpPr txBox="1"/>
          <p:nvPr/>
        </p:nvSpPr>
        <p:spPr>
          <a:xfrm>
            <a:off x="2195513" y="6092825"/>
            <a:ext cx="6480175" cy="585788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just">
              <a:defRPr/>
            </a:pPr>
            <a:r>
              <a:rPr lang="sk-SK" sz="1600" dirty="0">
                <a:latin typeface="Tahoma" pitchFamily="34" charset="0"/>
                <a:cs typeface="Tahoma" pitchFamily="34" charset="0"/>
              </a:rPr>
              <a:t>Zníženie tepelných strát v rozvodoch tepelných médií v centrálnych rozvodoch tepla </a:t>
            </a:r>
          </a:p>
        </p:txBody>
      </p:sp>
      <p:grpSp>
        <p:nvGrpSpPr>
          <p:cNvPr id="103438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103439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40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Zástupný symbol obsahu 2"/>
          <p:cNvSpPr>
            <a:spLocks/>
          </p:cNvSpPr>
          <p:nvPr/>
        </p:nvSpPr>
        <p:spPr bwMode="auto">
          <a:xfrm>
            <a:off x="533400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GB" sz="1600" b="1">
              <a:solidFill>
                <a:srgbClr val="660066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468313" y="1052513"/>
            <a:ext cx="8229600" cy="6477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k-SK" sz="2800" b="1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Podporované činnosti formou úveru (2)</a:t>
            </a:r>
            <a:endParaRPr lang="en-GB" sz="2800" b="1">
              <a:solidFill>
                <a:srgbClr val="3366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TextovéPole 58"/>
          <p:cNvSpPr txBox="1"/>
          <p:nvPr/>
        </p:nvSpPr>
        <p:spPr>
          <a:xfrm>
            <a:off x="2195513" y="3351213"/>
            <a:ext cx="6480175" cy="338137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sk-SK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Zlepšenie energetickej hospodárnosti budov </a:t>
            </a:r>
          </a:p>
        </p:txBody>
      </p:sp>
      <p:sp>
        <p:nvSpPr>
          <p:cNvPr id="2" name="TextovéPole 58"/>
          <p:cNvSpPr txBox="1"/>
          <p:nvPr/>
        </p:nvSpPr>
        <p:spPr>
          <a:xfrm>
            <a:off x="2195513" y="2559050"/>
            <a:ext cx="6480175" cy="338138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sk-SK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Nákup elektromobilov </a:t>
            </a:r>
          </a:p>
        </p:txBody>
      </p:sp>
      <p:sp>
        <p:nvSpPr>
          <p:cNvPr id="105477" name="Text Box 6"/>
          <p:cNvSpPr txBox="1">
            <a:spLocks noChangeArrowheads="1"/>
          </p:cNvSpPr>
          <p:nvPr/>
        </p:nvSpPr>
        <p:spPr bwMode="auto">
          <a:xfrm>
            <a:off x="395288" y="1982788"/>
            <a:ext cx="295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Jednotlivé</a:t>
            </a:r>
            <a:r>
              <a:rPr lang="sk-SK" b="1" dirty="0">
                <a:latin typeface="Tahoma" pitchFamily="34" charset="0"/>
                <a:cs typeface="Arial" charset="0"/>
              </a:rPr>
              <a:t> </a:t>
            </a:r>
            <a:r>
              <a:rPr lang="sk-SK" b="1" dirty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projekty</a:t>
            </a:r>
            <a:endParaRPr lang="en-GB" b="1" dirty="0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ovéPole 58"/>
          <p:cNvSpPr txBox="1"/>
          <p:nvPr/>
        </p:nvSpPr>
        <p:spPr>
          <a:xfrm>
            <a:off x="2268538" y="5112171"/>
            <a:ext cx="6407150" cy="338138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just">
              <a:defRPr/>
            </a:pPr>
            <a:r>
              <a:rPr lang="sk-SK" sz="1600" dirty="0">
                <a:latin typeface="Tahoma" pitchFamily="34" charset="0"/>
                <a:cs typeface="Arial" charset="0"/>
              </a:rPr>
              <a:t>Program na zlepšenie energetickej hospodárnosti budov </a:t>
            </a:r>
          </a:p>
        </p:txBody>
      </p:sp>
      <p:sp>
        <p:nvSpPr>
          <p:cNvPr id="105479" name="Text Box 9"/>
          <p:cNvSpPr txBox="1">
            <a:spLocks noChangeArrowheads="1"/>
          </p:cNvSpPr>
          <p:nvPr/>
        </p:nvSpPr>
        <p:spPr bwMode="auto">
          <a:xfrm>
            <a:off x="395288" y="2559050"/>
            <a:ext cx="1800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Činnosť</a:t>
            </a:r>
            <a:r>
              <a:rPr lang="sk-SK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GB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GIS 6</a:t>
            </a:r>
          </a:p>
        </p:txBody>
      </p:sp>
      <p:sp>
        <p:nvSpPr>
          <p:cNvPr id="105480" name="Text Box 10"/>
          <p:cNvSpPr txBox="1">
            <a:spLocks noChangeArrowheads="1"/>
          </p:cNvSpPr>
          <p:nvPr/>
        </p:nvSpPr>
        <p:spPr bwMode="auto">
          <a:xfrm>
            <a:off x="395288" y="3351213"/>
            <a:ext cx="1728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Činnosť</a:t>
            </a:r>
            <a:r>
              <a:rPr lang="sk-SK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GB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GIS 7</a:t>
            </a:r>
          </a:p>
        </p:txBody>
      </p:sp>
      <p:sp>
        <p:nvSpPr>
          <p:cNvPr id="105481" name="Text Box 11"/>
          <p:cNvSpPr txBox="1">
            <a:spLocks noChangeArrowheads="1"/>
          </p:cNvSpPr>
          <p:nvPr/>
        </p:nvSpPr>
        <p:spPr bwMode="auto">
          <a:xfrm>
            <a:off x="395288" y="5085184"/>
            <a:ext cx="1800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Činnosť</a:t>
            </a:r>
            <a:r>
              <a:rPr lang="sk-SK">
                <a:latin typeface="Tahoma" pitchFamily="34" charset="0"/>
                <a:cs typeface="Arial" charset="0"/>
              </a:rPr>
              <a:t> </a:t>
            </a:r>
            <a:r>
              <a:rPr lang="en-GB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GIS</a:t>
            </a:r>
            <a:r>
              <a:rPr lang="en-GB" b="1">
                <a:latin typeface="Tahoma" pitchFamily="34" charset="0"/>
                <a:cs typeface="Arial" charset="0"/>
              </a:rPr>
              <a:t> </a:t>
            </a:r>
            <a:r>
              <a:rPr lang="en-GB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8</a:t>
            </a:r>
          </a:p>
        </p:txBody>
      </p:sp>
      <p:sp>
        <p:nvSpPr>
          <p:cNvPr id="105482" name="Text Box 15"/>
          <p:cNvSpPr txBox="1">
            <a:spLocks noChangeArrowheads="1"/>
          </p:cNvSpPr>
          <p:nvPr/>
        </p:nvSpPr>
        <p:spPr bwMode="auto">
          <a:xfrm>
            <a:off x="395288" y="4581128"/>
            <a:ext cx="295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Program</a:t>
            </a:r>
            <a:r>
              <a:rPr lang="sk-SK" b="1" dirty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y</a:t>
            </a:r>
            <a:endParaRPr lang="en-GB" b="1" dirty="0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05483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105484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485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  <p:sp>
        <p:nvSpPr>
          <p:cNvPr id="19" name="Obdĺžnik 18"/>
          <p:cNvSpPr/>
          <p:nvPr/>
        </p:nvSpPr>
        <p:spPr>
          <a:xfrm>
            <a:off x="179512" y="6433591"/>
            <a:ext cx="89644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sk-SK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Ďalšie informácie o 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GIS</a:t>
            </a:r>
            <a:r>
              <a:rPr lang="sk-SK" sz="1400" b="1" dirty="0" smtClean="0">
                <a:solidFill>
                  <a:srgbClr val="FF0000"/>
                </a:solidFill>
                <a:latin typeface="Tahoma" pitchFamily="34" charset="0"/>
              </a:rPr>
              <a:t>: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  <a:hlinkClick r:id="rId5"/>
              </a:rPr>
              <a:t>http://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  <a:hlinkClick r:id="rId5"/>
              </a:rPr>
              <a:t>www.envirofond.sk/sk/podpora_zelena_schema12.html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  </a:t>
            </a:r>
            <a:endParaRPr lang="en-US" sz="1400" b="1" dirty="0">
              <a:solidFill>
                <a:srgbClr val="FF0000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25538"/>
            <a:ext cx="8229600" cy="719137"/>
          </a:xfrm>
          <a:solidFill>
            <a:srgbClr val="DDDDDD"/>
          </a:solidFill>
        </p:spPr>
        <p:txBody>
          <a:bodyPr anchor="b"/>
          <a:lstStyle/>
          <a:p>
            <a:pPr eaLnBrk="1" hangingPunct="1"/>
            <a:r>
              <a:rPr lang="sk-SK" sz="2800" b="1" smtClean="0">
                <a:solidFill>
                  <a:srgbClr val="006600"/>
                </a:solidFill>
              </a:rPr>
              <a:t/>
            </a:r>
            <a:br>
              <a:rPr lang="sk-SK" sz="2800" b="1" smtClean="0">
                <a:solidFill>
                  <a:srgbClr val="006600"/>
                </a:solidFill>
              </a:rPr>
            </a:br>
            <a:r>
              <a:rPr lang="sk-SK" sz="2800" b="1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Prehľad možných finančných zdrojov (1) </a:t>
            </a:r>
            <a:endParaRPr lang="en-GB" sz="2800" b="1" smtClean="0">
              <a:solidFill>
                <a:srgbClr val="3366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437" name="Zástupný symbol obsahu 2"/>
          <p:cNvSpPr>
            <a:spLocks/>
          </p:cNvSpPr>
          <p:nvPr/>
        </p:nvSpPr>
        <p:spPr bwMode="auto">
          <a:xfrm>
            <a:off x="468313" y="2205038"/>
            <a:ext cx="8153400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k-SK" sz="1600" b="1" dirty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Domáce fondy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Environmentálny fond (ochrana ovzdušia, podpora obnoviteľných zdrojov energie)</a:t>
            </a:r>
          </a:p>
          <a:p>
            <a:pPr algn="just">
              <a:lnSpc>
                <a:spcPct val="90000"/>
              </a:lnSpc>
            </a:pP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Štátny fond rozvoja bývania (úspory energie v rodinných domoch a bytových domoch – zatepľovanie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- právnická osoba, jeho správu vykonáva </a:t>
            </a:r>
            <a:r>
              <a:rPr lang="sk-S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MVRR zriadený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Z. č. 607/2003 Z. z. o Štátnom fonde rozvoja bývania</a:t>
            </a:r>
          </a:p>
          <a:p>
            <a:pPr>
              <a:defRPr/>
            </a:pPr>
            <a:endParaRPr lang="sk-SK" sz="1600" b="1" dirty="0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endParaRPr lang="sk-SK" sz="1600" b="1" dirty="0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sk-SK" sz="1600" b="1" dirty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Špecifické domáce programy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Dot</a:t>
            </a:r>
            <a:r>
              <a:rPr lang="sk-SK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ácie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na slnečné kolektory a kotly na biomasu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endParaRPr lang="sk-SK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endParaRPr lang="sk-SK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sk-SK" sz="1600" b="1" dirty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Zelená investičná schéma(GIS)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pl-PL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Výnos z predaja jednotiek AAU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342900" indent="-342900">
              <a:buFontTx/>
              <a:buChar char="•"/>
              <a:defRPr/>
            </a:pPr>
            <a:endParaRPr lang="sk-SK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>
              <a:defRPr/>
            </a:pPr>
            <a:endParaRPr lang="en-GB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en-GB" sz="1600" b="1" dirty="0">
              <a:solidFill>
                <a:srgbClr val="660066"/>
              </a:solidFill>
              <a:latin typeface="Tahoma" pitchFamily="34" charset="0"/>
              <a:cs typeface="Arial" charset="0"/>
            </a:endParaRPr>
          </a:p>
        </p:txBody>
      </p:sp>
      <p:grpSp>
        <p:nvGrpSpPr>
          <p:cNvPr id="91139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91140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1141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Zástupný symbol obsahu 2"/>
          <p:cNvSpPr>
            <a:spLocks/>
          </p:cNvSpPr>
          <p:nvPr/>
        </p:nvSpPr>
        <p:spPr bwMode="auto">
          <a:xfrm>
            <a:off x="533400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US" sz="1600" b="1">
              <a:solidFill>
                <a:srgbClr val="660066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323850" y="981075"/>
            <a:ext cx="8496300" cy="1008063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k-SK" sz="2800" b="1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Základné kritéria uplatňované pri hodnotení žiadostí o dotáciu a úver</a:t>
            </a:r>
            <a:endParaRPr lang="en-US" sz="2800" b="1">
              <a:solidFill>
                <a:srgbClr val="3366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323850" y="2286000"/>
            <a:ext cx="84963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</a:pPr>
            <a:r>
              <a:rPr lang="en-US" sz="2000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1.	</a:t>
            </a:r>
            <a:r>
              <a:rPr lang="sk-SK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Projekt je realizovaný nad rámec platnej environmentálnej legislatívy (environmental additionality)</a:t>
            </a:r>
            <a:r>
              <a:rPr lang="en-US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 </a:t>
            </a:r>
          </a:p>
          <a:p>
            <a:pPr marL="342900" indent="-342900" algn="just" eaLnBrk="0" hangingPunct="0">
              <a:spcBef>
                <a:spcPct val="20000"/>
              </a:spcBef>
            </a:pPr>
            <a:r>
              <a:rPr lang="en-US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2.	</a:t>
            </a:r>
            <a:r>
              <a:rPr lang="sk-SK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Predpokladané zníženie emisií skleníkových plynov</a:t>
            </a:r>
            <a:r>
              <a:rPr lang="en-US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342900" indent="-342900" algn="just" eaLnBrk="0" hangingPunct="0">
              <a:spcBef>
                <a:spcPct val="20000"/>
              </a:spcBef>
            </a:pPr>
            <a:r>
              <a:rPr lang="en-US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3.	</a:t>
            </a:r>
            <a:r>
              <a:rPr lang="sk-SK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Predpokladané zníženie spotreby energetických nosičov (palivo, teplo, elektrická energia</a:t>
            </a:r>
            <a:r>
              <a:rPr lang="en-US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);</a:t>
            </a:r>
          </a:p>
          <a:p>
            <a:pPr marL="342900" indent="-342900" algn="just" eaLnBrk="0" hangingPunct="0">
              <a:spcBef>
                <a:spcPct val="20000"/>
              </a:spcBef>
            </a:pPr>
            <a:r>
              <a:rPr lang="en-US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4.	</a:t>
            </a:r>
            <a:r>
              <a:rPr lang="sk-SK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Efektívnosť vynaložených prostriedkov daná mernou investičnou náročnosťou v EUR/jednotk</a:t>
            </a:r>
            <a:r>
              <a:rPr lang="en-US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sk-SK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zníženia emisií skleníkových plynov - vypočítané z celkových nákladov na realizáciu opatrenia a celkového dosiahnutého zníženia</a:t>
            </a:r>
            <a:r>
              <a:rPr lang="en-US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emisi</a:t>
            </a:r>
            <a:r>
              <a:rPr lang="sk-SK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í skleníkových plynov; </a:t>
            </a:r>
            <a:endParaRPr lang="en-US" b="1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 eaLnBrk="0" hangingPunct="0">
              <a:spcBef>
                <a:spcPct val="20000"/>
              </a:spcBef>
            </a:pPr>
            <a:r>
              <a:rPr lang="en-US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5.	</a:t>
            </a:r>
            <a:r>
              <a:rPr lang="sk-SK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Na realizáciu projektu neboli a nebudú použité finančné zdroje          z iných podporných schém a programov; </a:t>
            </a:r>
            <a:endParaRPr lang="en-US" b="1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 eaLnBrk="0" hangingPunct="0">
              <a:spcBef>
                <a:spcPct val="20000"/>
              </a:spcBef>
            </a:pPr>
            <a:r>
              <a:rPr lang="en-US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6.	</a:t>
            </a:r>
            <a:r>
              <a:rPr lang="sk-SK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Technológie a technické riešenia aplikované v projekte vyhovujú požiadavke najlepšie dostupnej technológii, ktorá neprekračuje nadmerné náklady. </a:t>
            </a:r>
            <a:endParaRPr lang="en-US" b="1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07524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107525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7526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Zástupný symbol obsahu 2"/>
          <p:cNvSpPr>
            <a:spLocks/>
          </p:cNvSpPr>
          <p:nvPr/>
        </p:nvSpPr>
        <p:spPr bwMode="auto">
          <a:xfrm>
            <a:off x="533400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US" sz="1600" b="1">
              <a:solidFill>
                <a:srgbClr val="660066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323850" y="765175"/>
            <a:ext cx="8496300" cy="6191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k-SK" sz="2800" b="1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Stav žiadostí k 30. júnu 2011</a:t>
            </a:r>
            <a:endParaRPr lang="en-US" sz="2800" b="1">
              <a:solidFill>
                <a:srgbClr val="336699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09571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109578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9579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  <p:graphicFrame>
        <p:nvGraphicFramePr>
          <p:cNvPr id="2" name="Tabuľka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72805039"/>
              </p:ext>
            </p:extLst>
          </p:nvPr>
        </p:nvGraphicFramePr>
        <p:xfrm>
          <a:off x="1403648" y="1851497"/>
          <a:ext cx="6912769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571"/>
                <a:gridCol w="1346774"/>
                <a:gridCol w="1766438"/>
                <a:gridCol w="1026007"/>
                <a:gridCol w="1621979"/>
              </a:tblGrid>
              <a:tr h="766354">
                <a:tc>
                  <a:txBody>
                    <a:bodyPr/>
                    <a:lstStyle/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Činnosť</a:t>
                      </a:r>
                      <a:endParaRPr lang="sk-SK" sz="1800" b="1" kern="1200" dirty="0">
                        <a:solidFill>
                          <a:schemeClr val="lt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Počet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projektov</a:t>
                      </a:r>
                      <a:endParaRPr lang="sk-SK" sz="1800" b="1" kern="1200" dirty="0">
                        <a:solidFill>
                          <a:schemeClr val="lt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suma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</a:t>
                      </a: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v </a:t>
                      </a:r>
                      <a:r>
                        <a:rPr lang="sk-SK" sz="1800" b="1" kern="1200" dirty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EUR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Počet</a:t>
                      </a:r>
                      <a:r>
                        <a:rPr lang="sk-SK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sk-SK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obce</a:t>
                      </a:r>
                      <a:r>
                        <a:rPr lang="en-US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sk-SK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suma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v EUR (</a:t>
                      </a:r>
                      <a:r>
                        <a:rPr lang="en-US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obce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sk-SK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310799">
                <a:tc>
                  <a:txBody>
                    <a:bodyPr/>
                    <a:lstStyle/>
                    <a:p>
                      <a:pPr algn="ctr"/>
                      <a:r>
                        <a:rPr lang="sk-SK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GIS 1</a:t>
                      </a:r>
                      <a:endParaRPr lang="sk-SK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k-SK" sz="1600" b="1" kern="1200" dirty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136</a:t>
                      </a:r>
                    </a:p>
                  </a:txBody>
                  <a:tcPr marL="7620" marR="7620" marT="7620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11 </a:t>
                      </a:r>
                      <a:r>
                        <a:rPr lang="sk-SK" sz="1600" b="1" i="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397 171,28</a:t>
                      </a:r>
                    </a:p>
                  </a:txBody>
                  <a:tcPr marL="7620" marR="7620" marT="7620" marB="0" anchor="ctr">
                    <a:lnT w="38100" cmpd="sng">
                      <a:noFill/>
                    </a:lnT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27</a:t>
                      </a:r>
                    </a:p>
                  </a:txBody>
                  <a:tcPr marL="7620" marR="7620" marT="7620" marB="0" anchor="ctr">
                    <a:lnT w="38100" cmpd="sng">
                      <a:noFill/>
                    </a:lnT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9 </a:t>
                      </a:r>
                      <a:r>
                        <a:rPr lang="sk-SK" sz="16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660 250,14</a:t>
                      </a:r>
                    </a:p>
                  </a:txBody>
                  <a:tcPr marL="7620" marR="7620" marT="7620" marB="0" anchor="ctr">
                    <a:lnT w="38100" cmpd="sng">
                      <a:noFill/>
                    </a:lnT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3107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GIS 2</a:t>
                      </a:r>
                      <a:endParaRPr lang="sk-SK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k-SK" sz="1600" b="1" kern="1200" dirty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48</a:t>
                      </a:r>
                    </a:p>
                  </a:txBody>
                  <a:tcPr marL="7620" marR="7620" marT="7620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832 </a:t>
                      </a:r>
                      <a:r>
                        <a:rPr lang="sk-SK" sz="1600" b="1" i="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482,05</a:t>
                      </a:r>
                    </a:p>
                  </a:txBody>
                  <a:tcPr marL="7620" marR="7620" marT="7620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0,00</a:t>
                      </a:r>
                      <a:endParaRPr lang="sk-SK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3107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GIS 3</a:t>
                      </a:r>
                      <a:endParaRPr lang="sk-SK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k-SK" sz="1600" b="1" kern="1200" dirty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19 </a:t>
                      </a:r>
                      <a:r>
                        <a:rPr lang="sk-SK" sz="1600" b="1" i="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500,00</a:t>
                      </a:r>
                    </a:p>
                  </a:txBody>
                  <a:tcPr marL="7620" marR="7620" marT="7620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     0,00</a:t>
                      </a:r>
                      <a:endParaRPr lang="sk-SK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3107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GIS 4</a:t>
                      </a:r>
                      <a:endParaRPr lang="sk-SK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k-SK" sz="1600" b="1" kern="1200" dirty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 smtClean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437 </a:t>
                      </a:r>
                      <a:r>
                        <a:rPr lang="sk-SK" sz="1600" b="1" i="0" u="none" strike="noStrike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605,54</a:t>
                      </a:r>
                    </a:p>
                  </a:txBody>
                  <a:tcPr marL="7620" marR="7620" marT="7620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437 </a:t>
                      </a:r>
                      <a:r>
                        <a:rPr lang="sk-SK" sz="16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605,54</a:t>
                      </a:r>
                    </a:p>
                  </a:txBody>
                  <a:tcPr marL="7620" marR="7620" marT="7620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109573" name="Text Box 6"/>
          <p:cNvSpPr txBox="1">
            <a:spLocks noChangeArrowheads="1"/>
          </p:cNvSpPr>
          <p:nvPr/>
        </p:nvSpPr>
        <p:spPr bwMode="auto">
          <a:xfrm>
            <a:off x="395288" y="1412875"/>
            <a:ext cx="295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Jednotlivé</a:t>
            </a:r>
            <a:r>
              <a:rPr lang="sk-SK" b="1">
                <a:latin typeface="Tahoma" pitchFamily="34" charset="0"/>
                <a:cs typeface="Arial" charset="0"/>
              </a:rPr>
              <a:t> </a:t>
            </a:r>
            <a:r>
              <a:rPr lang="sk-SK" b="1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projekty</a:t>
            </a:r>
            <a:endParaRPr lang="en-GB" b="1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533400" y="4187825"/>
            <a:ext cx="295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Programy</a:t>
            </a:r>
            <a:endParaRPr lang="en-GB" b="1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739289"/>
              </p:ext>
            </p:extLst>
          </p:nvPr>
        </p:nvGraphicFramePr>
        <p:xfrm>
          <a:off x="1403648" y="4581128"/>
          <a:ext cx="6912768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571"/>
                <a:gridCol w="1346774"/>
                <a:gridCol w="1766980"/>
                <a:gridCol w="1025464"/>
                <a:gridCol w="1621979"/>
              </a:tblGrid>
              <a:tr h="819696">
                <a:tc>
                  <a:txBody>
                    <a:bodyPr/>
                    <a:lstStyle/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Činnosť</a:t>
                      </a:r>
                      <a:endParaRPr lang="sk-SK" sz="1800" b="1" kern="1200" dirty="0">
                        <a:solidFill>
                          <a:schemeClr val="lt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Počet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projektov</a:t>
                      </a:r>
                      <a:endParaRPr lang="sk-SK" sz="1800" b="1" kern="1200" dirty="0">
                        <a:solidFill>
                          <a:schemeClr val="lt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800" b="1" kern="1200" dirty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suma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 </a:t>
                      </a: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v </a:t>
                      </a:r>
                      <a:r>
                        <a:rPr lang="sk-SK" sz="1800" b="1" kern="1200" dirty="0">
                          <a:solidFill>
                            <a:schemeClr val="lt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EUR</a:t>
                      </a: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Počet</a:t>
                      </a:r>
                      <a:r>
                        <a:rPr lang="sk-SK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sk-SK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obce</a:t>
                      </a:r>
                      <a:r>
                        <a:rPr lang="en-US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sk-SK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suma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   v EUR (</a:t>
                      </a:r>
                      <a:r>
                        <a:rPr lang="en-US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obce</a:t>
                      </a:r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sk-SK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332432">
                <a:tc>
                  <a:txBody>
                    <a:bodyPr/>
                    <a:lstStyle/>
                    <a:p>
                      <a:pPr algn="ctr"/>
                      <a:r>
                        <a:rPr lang="sk-SK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Program</a:t>
                      </a:r>
                      <a:endParaRPr lang="sk-SK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kern="1200" dirty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</a:t>
                      </a:r>
                    </a:p>
                  </a:txBody>
                  <a:tcPr marL="7620" marR="7620" marT="7620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2 </a:t>
                      </a:r>
                      <a:r>
                        <a:rPr lang="sk-SK" sz="1600" b="1" kern="1200" dirty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889 974,92</a:t>
                      </a:r>
                    </a:p>
                  </a:txBody>
                  <a:tcPr marL="7620" marR="7620" marT="7620" marB="0" anchor="ctr">
                    <a:lnT w="38100" cmpd="sng">
                      <a:noFill/>
                    </a:lnT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</a:t>
                      </a:r>
                    </a:p>
                  </a:txBody>
                  <a:tcPr marL="7620" marR="7620" marT="7620" marB="0" anchor="ctr">
                    <a:lnT w="38100" cmpd="sng">
                      <a:noFill/>
                    </a:lnT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2 </a:t>
                      </a:r>
                      <a:r>
                        <a:rPr lang="sk-SK" sz="1600" b="1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307 061,86</a:t>
                      </a:r>
                    </a:p>
                  </a:txBody>
                  <a:tcPr marL="7620" marR="7620" marT="7620" marB="0" anchor="ctr">
                    <a:lnT w="38100" cmpd="sng">
                      <a:noFill/>
                    </a:lnT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109576" name="Text Box 6"/>
          <p:cNvSpPr txBox="1">
            <a:spLocks noChangeArrowheads="1"/>
          </p:cNvSpPr>
          <p:nvPr/>
        </p:nvSpPr>
        <p:spPr bwMode="auto">
          <a:xfrm>
            <a:off x="504825" y="5943600"/>
            <a:ext cx="295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Spolu </a:t>
            </a:r>
            <a:endParaRPr lang="en-GB" b="1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4" name="Tabuľ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460202"/>
              </p:ext>
            </p:extLst>
          </p:nvPr>
        </p:nvGraphicFramePr>
        <p:xfrm>
          <a:off x="1403649" y="6309320"/>
          <a:ext cx="69127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571"/>
                <a:gridCol w="1346774"/>
                <a:gridCol w="1766980"/>
                <a:gridCol w="1025464"/>
                <a:gridCol w="16219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JP a P</a:t>
                      </a:r>
                      <a:endParaRPr lang="sk-SK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kern="1200" dirty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207</a:t>
                      </a:r>
                    </a:p>
                  </a:txBody>
                  <a:tcPr marL="7620" marR="7620" marT="7620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15 </a:t>
                      </a:r>
                      <a:r>
                        <a:rPr lang="sk-SK" sz="1600" b="1" kern="1200" dirty="0">
                          <a:solidFill>
                            <a:schemeClr val="dk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576 733,79</a:t>
                      </a:r>
                    </a:p>
                  </a:txBody>
                  <a:tcPr marL="7620" marR="7620" marT="7620" marB="0" anchor="ctr">
                    <a:lnT w="38100" cmpd="sng">
                      <a:noFill/>
                    </a:lnT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T w="38100" cmpd="sng">
                      <a:noFill/>
                    </a:lnT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12 </a:t>
                      </a:r>
                      <a:r>
                        <a:rPr lang="sk-SK" sz="1600" b="1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404 917,54</a:t>
                      </a:r>
                    </a:p>
                  </a:txBody>
                  <a:tcPr marL="7620" marR="7620" marT="7620" marB="0" anchor="ctr">
                    <a:lnT w="38100" cmpd="sng">
                      <a:noFill/>
                    </a:lnT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2000">
                          <a:schemeClr val="accent5">
                            <a:lumMod val="71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Zástupný symbol obsahu 2"/>
          <p:cNvSpPr>
            <a:spLocks/>
          </p:cNvSpPr>
          <p:nvPr/>
        </p:nvSpPr>
        <p:spPr bwMode="auto">
          <a:xfrm>
            <a:off x="533400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US" sz="1600" b="1">
              <a:solidFill>
                <a:srgbClr val="660066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323850" y="765175"/>
            <a:ext cx="8496300" cy="6191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k-SK" sz="2800" b="1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Najčastejšie chyby pri vypĺňaní žiadostí</a:t>
            </a:r>
            <a:endParaRPr lang="en-US" sz="2800" b="1">
              <a:solidFill>
                <a:srgbClr val="336699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11619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111621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1622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  <p:sp>
        <p:nvSpPr>
          <p:cNvPr id="4" name="Obdĺžnik 3"/>
          <p:cNvSpPr/>
          <p:nvPr/>
        </p:nvSpPr>
        <p:spPr>
          <a:xfrm>
            <a:off x="347663" y="1384300"/>
            <a:ext cx="8472487" cy="50831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5113"/>
            <a:endParaRPr lang="sk-SK" sz="1600" dirty="0"/>
          </a:p>
          <a:p>
            <a:pPr indent="265113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žiadosti s údajmi o žiadateľovi bez príloh v zmysle zákona o fonde a jeho vykonávacej vyhlášky, </a:t>
            </a:r>
            <a:r>
              <a:rPr lang="sk-S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celkové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náklady nepodložené žiadnym rozpočtom príp. kalkuláciou,</a:t>
            </a:r>
          </a:p>
          <a:p>
            <a:pPr indent="265113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absencia projektovej dokumentácie a príslušných povolení na realizáciu,</a:t>
            </a:r>
          </a:p>
          <a:p>
            <a:pPr indent="265113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nereagovali na výzvu, z Environmentálneho fondu o doplnení dokladov k žiadosti</a:t>
            </a:r>
          </a:p>
          <a:p>
            <a:pPr indent="265113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po obdŕžaní výzvy z Environmentálneho fondu o doplnení dokladov k žiadosti písomne zdôvodnili nepotrebnosť zaslania požadovaných dokladov v zmysle výzvy o doplnenie dokladov,</a:t>
            </a:r>
          </a:p>
          <a:p>
            <a:pPr indent="265113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nevedeli, aké povolenie na realizáciu potrebujú,</a:t>
            </a:r>
          </a:p>
          <a:p>
            <a:pPr indent="265113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chýbala projektová dokumentácia, energetický audit, odborné posudky, ...</a:t>
            </a:r>
          </a:p>
          <a:p>
            <a:pPr indent="265113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pri fyzických osobách, ktoré nepodnikajú chýbala projektová dokumentácia a povolenie na realizáciu,</a:t>
            </a:r>
          </a:p>
          <a:p>
            <a:pPr indent="265113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nevedeli ako sa vypĺňajú emisné ukazovatele (EF neposkytuje návod),</a:t>
            </a:r>
          </a:p>
          <a:p>
            <a:pPr indent="265113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nevedeli správne zaradiť v rámci vyhlásených činností do GIS 1, GIS 2 a </a:t>
            </a: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     </a:t>
            </a:r>
          </a:p>
          <a:p>
            <a:pPr indent="265113" algn="just">
              <a:spcBef>
                <a:spcPct val="20000"/>
              </a:spcBef>
              <a:buFont typeface="Wingdings" pitchFamily="2" charset="2"/>
              <a:buNone/>
            </a:pP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GIS 3, GIS 4,</a:t>
            </a:r>
          </a:p>
          <a:p>
            <a:pPr indent="265113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matematické nepresnosti, .... atď.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Zástupný symbol obsahu 2"/>
          <p:cNvSpPr>
            <a:spLocks/>
          </p:cNvSpPr>
          <p:nvPr/>
        </p:nvSpPr>
        <p:spPr bwMode="auto">
          <a:xfrm>
            <a:off x="533400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US" sz="1600" b="1">
              <a:solidFill>
                <a:srgbClr val="660066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323850" y="765175"/>
            <a:ext cx="8496300" cy="6191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k-SK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Skúsenosti z iných krajín – GIS </a:t>
            </a:r>
            <a:r>
              <a:rPr lang="en-US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(1)</a:t>
            </a:r>
            <a:endParaRPr lang="en-US" sz="2800" b="1" dirty="0">
              <a:solidFill>
                <a:srgbClr val="336699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11619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111621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1622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  <p:sp>
        <p:nvSpPr>
          <p:cNvPr id="4" name="Obdĺžnik 3"/>
          <p:cNvSpPr/>
          <p:nvPr/>
        </p:nvSpPr>
        <p:spPr>
          <a:xfrm>
            <a:off x="347663" y="1384300"/>
            <a:ext cx="8472487" cy="264995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5113"/>
            <a:endParaRPr lang="sk-SK" sz="1600" dirty="0"/>
          </a:p>
          <a:p>
            <a:pPr>
              <a:lnSpc>
                <a:spcPct val="110000"/>
              </a:lnSpc>
            </a:pPr>
            <a:r>
              <a:rPr lang="cs-CZ" sz="2000" b="1" dirty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Program Zelená úsporám – Česká </a:t>
            </a:r>
            <a:r>
              <a:rPr lang="cs-CZ" sz="2000" b="1" dirty="0" smtClean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republika</a:t>
            </a:r>
            <a:endParaRPr lang="en-GB" sz="2000" b="1" dirty="0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  <a:p>
            <a:pPr marL="358775" indent="-358775" eaLnBrk="1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Ø"/>
              <a:tabLst>
                <a:tab pos="541338" algn="l"/>
              </a:tabLst>
            </a:pPr>
            <a:r>
              <a:rPr lang="cs-CZ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Program 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Zelená úsporám </a:t>
            </a: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</a:t>
            </a:r>
            <a:r>
              <a:rPr lang="sk-SK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lúži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k znižovaniu 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CO2 v </a:t>
            </a:r>
            <a:r>
              <a:rPr lang="cs-CZ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atmosfére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(GHG</a:t>
            </a:r>
            <a:r>
              <a:rPr lang="cs-CZ" sz="1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) v oblasti obytných budov</a:t>
            </a:r>
          </a:p>
          <a:p>
            <a:pPr marL="358775" indent="-358775">
              <a:lnSpc>
                <a:spcPct val="110000"/>
              </a:lnSpc>
              <a:buFont typeface="Wingdings" pitchFamily="2" charset="2"/>
              <a:buChar char="Ø"/>
              <a:tabLst>
                <a:tab pos="541338" algn="l"/>
              </a:tabLst>
            </a:pP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Program </a:t>
            </a:r>
            <a:r>
              <a:rPr lang="cs-CZ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vytvorený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Ministerstvom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životného </a:t>
            </a:r>
            <a:r>
              <a:rPr lang="cs-CZ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prostredia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cs-CZ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ČR</a:t>
            </a:r>
            <a:endParaRPr lang="cs-CZ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58775" indent="-358775">
              <a:lnSpc>
                <a:spcPct val="110000"/>
              </a:lnSpc>
              <a:buFont typeface="Wingdings" pitchFamily="2" charset="2"/>
              <a:buChar char="Ø"/>
              <a:tabLst>
                <a:tab pos="541338" algn="l"/>
              </a:tabLst>
            </a:pP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Spravovaný </a:t>
            </a:r>
            <a:r>
              <a:rPr lang="cs-CZ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Štátnym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fondom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životného </a:t>
            </a:r>
            <a:r>
              <a:rPr lang="cs-CZ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prostredia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ČR</a:t>
            </a:r>
          </a:p>
          <a:p>
            <a:pPr marL="358775" indent="-358775">
              <a:lnSpc>
                <a:spcPct val="110000"/>
              </a:lnSpc>
              <a:buFont typeface="Wingdings" pitchFamily="2" charset="2"/>
              <a:buChar char="Ø"/>
              <a:tabLst>
                <a:tab pos="541338" algn="l"/>
              </a:tabLst>
            </a:pP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Poskytnutá podpora se vztahuje k </a:t>
            </a:r>
            <a:r>
              <a:rPr lang="cs-CZ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nákladom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investovaným na </a:t>
            </a:r>
            <a:r>
              <a:rPr lang="cs-CZ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veľkosť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stavebnej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plochy </a:t>
            </a:r>
            <a:r>
              <a:rPr lang="cs-CZ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RD -</a:t>
            </a:r>
            <a:r>
              <a:rPr lang="sk-SK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max. na 350 </a:t>
            </a:r>
            <a:r>
              <a:rPr lang="sk-SK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  <a:r>
              <a:rPr lang="sk-SK" sz="1600" b="1" baseline="30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sk-SK" sz="1600" baseline="30000" dirty="0" smtClean="0"/>
              <a:t> , </a:t>
            </a:r>
            <a:r>
              <a:rPr lang="cs-CZ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cs-CZ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 -</a:t>
            </a:r>
            <a:r>
              <a:rPr lang="pl-PL" sz="1600" dirty="0"/>
              <a:t> </a:t>
            </a:r>
            <a:r>
              <a:rPr lang="pl-PL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max. </a:t>
            </a:r>
            <a:r>
              <a:rPr lang="pl-PL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 120 m</a:t>
            </a:r>
            <a:r>
              <a:rPr lang="pl-PL" sz="1600" b="1" baseline="30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pl-PL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na byt. </a:t>
            </a:r>
            <a:r>
              <a:rPr lang="pl-PL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jednotky </a:t>
            </a:r>
            <a:r>
              <a:rPr lang="cs-CZ" sz="1600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Prostriedky</a:t>
            </a:r>
            <a:r>
              <a:rPr lang="cs-CZ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programu získané z </a:t>
            </a:r>
            <a:r>
              <a:rPr lang="cs-CZ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predaja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emisných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kreditov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(AAU</a:t>
            </a:r>
            <a:r>
              <a:rPr lang="cs-CZ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) </a:t>
            </a:r>
            <a:endParaRPr lang="sk-SK" sz="16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323528" y="4053259"/>
            <a:ext cx="843528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Program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sa delí na </a:t>
            </a:r>
            <a:r>
              <a:rPr lang="sk-SK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3 oblasti </a:t>
            </a:r>
            <a:r>
              <a:rPr lang="sk-SK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podpory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>
              <a:spcBef>
                <a:spcPts val="400"/>
              </a:spcBef>
            </a:pP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A. Úspora energie na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vykurovaní  </a:t>
            </a: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Celkové </a:t>
            </a:r>
            <a:r>
              <a:rPr lang="sk-SK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zateplen</a:t>
            </a:r>
            <a:r>
              <a:rPr lang="en-US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ie</a:t>
            </a: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čiastkové zateplenie</a:t>
            </a: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)</a:t>
            </a:r>
            <a:endParaRPr lang="sk-SK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ts val="400"/>
              </a:spcBef>
            </a:pP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B. </a:t>
            </a: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Pas</a:t>
            </a:r>
            <a:r>
              <a:rPr lang="sk-SK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ívne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stavby</a:t>
            </a:r>
            <a:endParaRPr lang="sk-SK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ts val="400"/>
              </a:spcBef>
            </a:pP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C.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Využívanie OZE a vykurovanie a prípravu teplej vody</a:t>
            </a: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sk-SK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Vým</a:t>
            </a: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na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neekologického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vy</a:t>
            </a:r>
            <a:r>
              <a:rPr lang="en-US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kurovania</a:t>
            </a: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za </a:t>
            </a:r>
            <a:r>
              <a:rPr lang="sk-SK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nízkoemisn</a:t>
            </a:r>
            <a:r>
              <a:rPr lang="sk-SK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é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zdroje na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biomasu a tepelné čerpadlá, ich inštalácia do novostavieb, inštalácia solárnych kolektorov</a:t>
            </a:r>
            <a:endParaRPr lang="sk-SK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ts val="400"/>
              </a:spcBef>
            </a:pP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D.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Dotačný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bonus za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kombinácie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 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opatrení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 </a:t>
            </a:r>
            <a:endParaRPr lang="sk-SK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ts val="400"/>
              </a:spcBef>
            </a:pP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Dotácie na prípravu a realizáciu podporovaných opatrení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v rámci 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</a:t>
            </a:r>
          </a:p>
          <a:p>
            <a:pPr>
              <a:spcBef>
                <a:spcPts val="400"/>
              </a:spcBef>
            </a:pP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  Programu Zelená úsporám.</a:t>
            </a:r>
            <a:endParaRPr lang="sk-SK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40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Zástupný symbol obsahu 2"/>
          <p:cNvSpPr>
            <a:spLocks/>
          </p:cNvSpPr>
          <p:nvPr/>
        </p:nvSpPr>
        <p:spPr bwMode="auto">
          <a:xfrm>
            <a:off x="533400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US" sz="1600" b="1">
              <a:solidFill>
                <a:srgbClr val="660066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323850" y="765175"/>
            <a:ext cx="8496300" cy="6191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k-SK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Skúsenosti z iných krajín – GIS </a:t>
            </a:r>
            <a:r>
              <a:rPr lang="en-US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sk-SK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en-US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)</a:t>
            </a:r>
            <a:endParaRPr lang="en-US" sz="2800" b="1" dirty="0">
              <a:solidFill>
                <a:srgbClr val="336699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11619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111621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1622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  <p:sp>
        <p:nvSpPr>
          <p:cNvPr id="4" name="Obdĺžnik 3"/>
          <p:cNvSpPr/>
          <p:nvPr/>
        </p:nvSpPr>
        <p:spPr>
          <a:xfrm>
            <a:off x="347663" y="1445932"/>
            <a:ext cx="4584377" cy="398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cs-CZ" sz="2000" b="1" dirty="0" smtClean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Program </a:t>
            </a:r>
            <a:r>
              <a:rPr lang="cs-CZ" sz="2000" b="1" dirty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Zelená úsporám </a:t>
            </a:r>
            <a:r>
              <a:rPr lang="en-US" sz="2000" b="1" dirty="0" smtClean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v </a:t>
            </a:r>
            <a:r>
              <a:rPr lang="sk-SK" sz="2000" b="1" dirty="0" smtClean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číslach</a:t>
            </a:r>
            <a:r>
              <a:rPr lang="cs-CZ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sk-SK" sz="16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396793" y="1988840"/>
            <a:ext cx="84352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Štart programu: 7. apríl 2009</a:t>
            </a:r>
          </a:p>
          <a:p>
            <a:endParaRPr lang="sk-SK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sk-S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Do 1. júla 2011 – Schválených viac ako </a:t>
            </a:r>
            <a:r>
              <a:rPr lang="sk-SK" sz="24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64 000 žiadostí</a:t>
            </a:r>
          </a:p>
          <a:p>
            <a:endParaRPr lang="sk-SK" sz="24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endParaRPr lang="sk-SK" sz="24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sk-SK" sz="24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Vynaložené prostriedky </a:t>
            </a:r>
            <a:endParaRPr lang="sk-SK" sz="24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0" y="4254187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Viac ako 16 miliárd CZK</a:t>
            </a:r>
            <a:endParaRPr lang="sk-SK" sz="4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365951" y="6330806"/>
            <a:ext cx="84661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sk-SK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Ďalšie </a:t>
            </a:r>
            <a:r>
              <a:rPr lang="sk-SK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informácie o Programe</a:t>
            </a:r>
            <a:r>
              <a:rPr lang="sk-SK" sz="1600" b="1" dirty="0" smtClean="0">
                <a:solidFill>
                  <a:srgbClr val="FF0000"/>
                </a:solidFill>
                <a:latin typeface="Tahoma" pitchFamily="34" charset="0"/>
              </a:rPr>
              <a:t>: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hlinkClick r:id="rId5"/>
              </a:rPr>
              <a:t>www.</a:t>
            </a:r>
            <a:r>
              <a:rPr lang="sk-SK" sz="1600" b="1" dirty="0" err="1" smtClean="0">
                <a:solidFill>
                  <a:srgbClr val="FF0000"/>
                </a:solidFill>
                <a:latin typeface="Tahoma" pitchFamily="34" charset="0"/>
                <a:hlinkClick r:id="rId5"/>
              </a:rPr>
              <a:t>zelenausporam.cz</a:t>
            </a:r>
            <a:r>
              <a:rPr lang="sk-SK" sz="1600" b="1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  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36512" y="5215539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640 mil. EUR</a:t>
            </a:r>
            <a:endParaRPr lang="sk-SK" sz="4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440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5" name="Picture 15" descr="zateplovanie-he-orpz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75088" y="1989138"/>
            <a:ext cx="300037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66" name="Picture 13" descr="sv-zateplovanie-bd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7050" y="1989138"/>
            <a:ext cx="1890713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67" name="Picture 14" descr="sidlisko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5288" y="1989138"/>
            <a:ext cx="4103687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68" name="Text Box 14"/>
          <p:cNvSpPr txBox="1">
            <a:spLocks noChangeArrowheads="1"/>
          </p:cNvSpPr>
          <p:nvPr/>
        </p:nvSpPr>
        <p:spPr bwMode="auto">
          <a:xfrm>
            <a:off x="107950" y="908050"/>
            <a:ext cx="900112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999000"/>
              </a:spcBef>
            </a:pPr>
            <a:r>
              <a:rPr lang="sk-SK" sz="2600" b="1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Úspory energie je potrebné zlepšiť v stavebníctve</a:t>
            </a:r>
          </a:p>
          <a:p>
            <a:pPr algn="ctr"/>
            <a:r>
              <a:rPr lang="sk-SK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Cieľ</a:t>
            </a:r>
            <a:r>
              <a:rPr lang="sk-SK" sz="1600" b="1">
                <a:latin typeface="Tahoma" pitchFamily="34" charset="0"/>
              </a:rPr>
              <a:t>: </a:t>
            </a:r>
            <a:r>
              <a:rPr lang="sk-SK" sz="1600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znížiť a minimalizovať spotrebu energie na vykurovanie a chladenie a zníženie spotreby energie na ohrev vody</a:t>
            </a:r>
          </a:p>
        </p:txBody>
      </p:sp>
      <p:sp>
        <p:nvSpPr>
          <p:cNvPr id="113669" name="Text Box 14"/>
          <p:cNvSpPr txBox="1">
            <a:spLocks noChangeArrowheads="1"/>
          </p:cNvSpPr>
          <p:nvPr/>
        </p:nvSpPr>
        <p:spPr bwMode="auto">
          <a:xfrm>
            <a:off x="250825" y="6088063"/>
            <a:ext cx="86423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sk-SK" sz="1600" b="1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n-US" sz="1600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(RD, BD, komer</a:t>
            </a:r>
            <a:r>
              <a:rPr lang="sk-SK" sz="1600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čné budovy, obecné a verejné budovy, administratívne budovy.</a:t>
            </a:r>
            <a:r>
              <a:rPr lang="en-US" sz="1600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..)</a:t>
            </a:r>
          </a:p>
        </p:txBody>
      </p:sp>
      <p:grpSp>
        <p:nvGrpSpPr>
          <p:cNvPr id="113670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113671" name="Picture 29" descr="logo_mzpsr[1]"/>
            <p:cNvPicPr>
              <a:picLocks noChangeAspect="1" noChangeArrowheads="1"/>
            </p:cNvPicPr>
            <p:nvPr/>
          </p:nvPicPr>
          <p:blipFill>
            <a:blip r:embed="rId6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3672" name="Picture 30" descr="Slovensky 2"/>
            <p:cNvPicPr>
              <a:picLocks noChangeArrowheads="1"/>
            </p:cNvPicPr>
            <p:nvPr/>
          </p:nvPicPr>
          <p:blipFill>
            <a:blip r:embed="rId7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989138"/>
            <a:ext cx="8229600" cy="1866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sz="20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sk-SK" sz="20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sk-SK" sz="2000" b="1" smtClean="0">
              <a:solidFill>
                <a:srgbClr val="008000"/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k-SK" sz="2400" b="1" smtClean="0"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Mário Gnida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1" u="sng" kern="1200">
                <a:solidFill>
                  <a:srgbClr val="336699"/>
                </a:solidFill>
                <a:latin typeface="Tahoma" pitchFamily="34" charset="0"/>
                <a:ea typeface="+mj-ea"/>
                <a:cs typeface="Tahoma" pitchFamily="34" charset="0"/>
              </a:rPr>
              <a:t>m</a:t>
            </a:r>
            <a:r>
              <a:rPr lang="sk-SK" sz="2400" b="1" u="sng" kern="1200">
                <a:solidFill>
                  <a:srgbClr val="336699"/>
                </a:solidFill>
                <a:latin typeface="Tahoma" pitchFamily="34" charset="0"/>
                <a:ea typeface="+mj-ea"/>
                <a:cs typeface="Tahoma" pitchFamily="34" charset="0"/>
              </a:rPr>
              <a:t>ario.gnida</a:t>
            </a:r>
            <a:r>
              <a:rPr lang="en-US" sz="2400" b="1" u="sng" kern="1200">
                <a:solidFill>
                  <a:srgbClr val="336699"/>
                </a:solidFill>
                <a:latin typeface="Tahoma" pitchFamily="34" charset="0"/>
                <a:ea typeface="+mj-ea"/>
                <a:cs typeface="Tahoma" pitchFamily="34" charset="0"/>
              </a:rPr>
              <a:t>@eviro.gov.sk</a:t>
            </a:r>
            <a:endParaRPr lang="sk-SK" sz="2400" b="1" u="sng" kern="1200">
              <a:solidFill>
                <a:srgbClr val="336699"/>
              </a:solidFill>
              <a:latin typeface="Tahoma" pitchFamily="34" charset="0"/>
              <a:ea typeface="+mj-ea"/>
              <a:cs typeface="Tahoma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GB" sz="20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5714" name="Rectangle 4"/>
          <p:cNvSpPr txBox="1">
            <a:spLocks noChangeArrowheads="1"/>
          </p:cNvSpPr>
          <p:nvPr/>
        </p:nvSpPr>
        <p:spPr bwMode="auto">
          <a:xfrm>
            <a:off x="395288" y="2435225"/>
            <a:ext cx="8353425" cy="17145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sk-SK" sz="2800" b="1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Ďakujem Vám za pozornosť</a:t>
            </a:r>
            <a:endParaRPr lang="en-US" sz="2800" b="1">
              <a:solidFill>
                <a:srgbClr val="3366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5715" name="Text Box 8"/>
          <p:cNvSpPr txBox="1">
            <a:spLocks noChangeArrowheads="1"/>
          </p:cNvSpPr>
          <p:nvPr/>
        </p:nvSpPr>
        <p:spPr bwMode="auto">
          <a:xfrm>
            <a:off x="971550" y="5157788"/>
            <a:ext cx="48958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0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Mário </a:t>
            </a:r>
            <a:r>
              <a:rPr lang="sk-SK" sz="20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Gnida</a:t>
            </a:r>
            <a:r>
              <a:rPr lang="sk-SK" sz="20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sk-SK" sz="20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</a:br>
            <a:r>
              <a:rPr lang="sk-SK" sz="2000" b="1" dirty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Ministerstvo životného prostredia SR</a:t>
            </a:r>
            <a:r>
              <a:rPr lang="sk-SK" sz="20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sk-SK" sz="20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</a:br>
            <a:r>
              <a:rPr lang="sk-SK" sz="20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e-mail: </a:t>
            </a:r>
            <a:r>
              <a:rPr lang="sk-SK" sz="2000" b="1" dirty="0" err="1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  <a:hlinkClick r:id="rId3"/>
              </a:rPr>
              <a:t>mario.gnida@enviro.gov.sk</a:t>
            </a:r>
            <a:r>
              <a:rPr lang="sk-SK" sz="20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             </a:t>
            </a:r>
            <a:endParaRPr lang="en-US" sz="2000" b="1" dirty="0">
              <a:solidFill>
                <a:srgbClr val="003399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15716" name="Picture 30" descr="Slovensky 2"/>
          <p:cNvPicPr>
            <a:picLocks noChangeArrowheads="1"/>
          </p:cNvPicPr>
          <p:nvPr/>
        </p:nvPicPr>
        <p:blipFill>
          <a:blip r:embed="rId4">
            <a:lum contrast="30000"/>
          </a:blip>
          <a:srcRect/>
          <a:stretch>
            <a:fillRect/>
          </a:stretch>
        </p:blipFill>
        <p:spPr bwMode="auto">
          <a:xfrm>
            <a:off x="439738" y="5445125"/>
            <a:ext cx="4333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717" name="Picture 29" descr="logo_mzpsr[1]"/>
          <p:cNvPicPr>
            <a:picLocks noChangeAspect="1" noChangeArrowheads="1"/>
          </p:cNvPicPr>
          <p:nvPr/>
        </p:nvPicPr>
        <p:blipFill>
          <a:blip r:embed="rId5">
            <a:lum bright="-30000"/>
          </a:blip>
          <a:srcRect/>
          <a:stretch>
            <a:fillRect/>
          </a:stretch>
        </p:blipFill>
        <p:spPr bwMode="auto">
          <a:xfrm>
            <a:off x="5867400" y="5373216"/>
            <a:ext cx="4699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25538"/>
            <a:ext cx="8229600" cy="719137"/>
          </a:xfrm>
          <a:solidFill>
            <a:srgbClr val="DDDDDD"/>
          </a:solidFill>
        </p:spPr>
        <p:txBody>
          <a:bodyPr anchor="b"/>
          <a:lstStyle/>
          <a:p>
            <a:pPr eaLnBrk="1" hangingPunct="1"/>
            <a:r>
              <a:rPr lang="sk-SK" sz="2800" b="1" smtClean="0">
                <a:solidFill>
                  <a:srgbClr val="006600"/>
                </a:solidFill>
              </a:rPr>
              <a:t/>
            </a:r>
            <a:br>
              <a:rPr lang="sk-SK" sz="2800" b="1" smtClean="0">
                <a:solidFill>
                  <a:srgbClr val="006600"/>
                </a:solidFill>
              </a:rPr>
            </a:br>
            <a:r>
              <a:rPr lang="sk-SK" sz="2800" b="1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 Prehľad možných finančných zdrojov (2)</a:t>
            </a:r>
            <a:endParaRPr lang="en-GB" sz="2800" b="1" smtClean="0">
              <a:solidFill>
                <a:srgbClr val="3366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2162" name="Zástupný symbol obsahu 2"/>
          <p:cNvSpPr>
            <a:spLocks/>
          </p:cNvSpPr>
          <p:nvPr/>
        </p:nvSpPr>
        <p:spPr bwMode="auto">
          <a:xfrm>
            <a:off x="395288" y="1916113"/>
            <a:ext cx="835342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k-SK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sk-SK" sz="1600" b="1" dirty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Štrukturálne fondy EÚ</a:t>
            </a:r>
            <a:endParaRPr lang="en-GB" sz="1600" b="1" dirty="0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Operačné programy Ministerstva životného prostredia </a:t>
            </a:r>
            <a:r>
              <a:rPr lang="sk-SK" b="1" dirty="0">
                <a:solidFill>
                  <a:srgbClr val="002060"/>
                </a:solidFill>
              </a:rPr>
              <a:t>(MŽP SR</a:t>
            </a:r>
            <a:r>
              <a:rPr lang="en-US" b="1" dirty="0">
                <a:solidFill>
                  <a:srgbClr val="002060"/>
                </a:solidFill>
              </a:rPr>
              <a:t>)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 Hospodárstva, Pôdohospodárstva a rozvoja vidieka (obnoviteľné zdroje energie, zvýšenie energetickej efektívnosti, rozvoj vidieka...)</a:t>
            </a:r>
            <a:endParaRPr lang="en-GB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endParaRPr lang="sk-SK" sz="1600" b="1" dirty="0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sk-SK" sz="1600" b="1" dirty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Ďalšie finančné mechanizmy</a:t>
            </a:r>
            <a:endParaRPr lang="en-GB" sz="1600" b="1" dirty="0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en-GB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</a:t>
            </a:r>
            <a:r>
              <a:rPr lang="sk-SK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órsky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finančný mechanizmus</a:t>
            </a:r>
            <a:r>
              <a:rPr lang="sk-SK" b="1" dirty="0">
                <a:solidFill>
                  <a:srgbClr val="002060"/>
                </a:solidFill>
              </a:rPr>
              <a:t>,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Švajčiarsky finančný mechanizmus - zamerané na zvýšenie energetickej účinnosti a podporu  obnoviteľných  zdrojov energie v domácnostiach a priemysle</a:t>
            </a:r>
            <a:endParaRPr lang="en-GB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>
              <a:buFontTx/>
              <a:buChar char="•"/>
            </a:pPr>
            <a:endParaRPr lang="en-GB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sk-SK" sz="1600" b="1" dirty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Špecifické projekty</a:t>
            </a:r>
          </a:p>
          <a:p>
            <a:pPr>
              <a:buFont typeface="Wingdings" pitchFamily="2" charset="2"/>
              <a:buChar char="Ø"/>
            </a:pP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Napr. </a:t>
            </a:r>
            <a:r>
              <a:rPr lang="sk-SK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Trvaloudržateľná</a:t>
            </a:r>
            <a:r>
              <a:rPr lang="sk-SK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doprava v meste Bratislava</a:t>
            </a:r>
          </a:p>
          <a:p>
            <a:endParaRPr lang="sk-SK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endParaRPr lang="en-GB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GB" sz="1600" b="1" dirty="0">
              <a:solidFill>
                <a:srgbClr val="660066"/>
              </a:solidFill>
              <a:latin typeface="Tahoma" pitchFamily="34" charset="0"/>
              <a:cs typeface="Arial" charset="0"/>
            </a:endParaRPr>
          </a:p>
        </p:txBody>
      </p:sp>
      <p:grpSp>
        <p:nvGrpSpPr>
          <p:cNvPr id="92163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92164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165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647700"/>
          </a:xfrm>
          <a:solidFill>
            <a:srgbClr val="DDDDDD"/>
          </a:solidFill>
        </p:spPr>
        <p:txBody>
          <a:bodyPr anchor="b"/>
          <a:lstStyle/>
          <a:p>
            <a:pPr eaLnBrk="1" hangingPunct="1"/>
            <a:r>
              <a:rPr lang="sk-SK" sz="2800" b="1" dirty="0" smtClean="0">
                <a:solidFill>
                  <a:srgbClr val="006600"/>
                </a:solidFill>
              </a:rPr>
              <a:t/>
            </a:r>
            <a:br>
              <a:rPr lang="sk-SK" sz="2800" b="1" dirty="0" smtClean="0">
                <a:solidFill>
                  <a:srgbClr val="006600"/>
                </a:solidFill>
              </a:rPr>
            </a:br>
            <a:r>
              <a:rPr lang="sk-SK" sz="2800" b="1" dirty="0" smtClean="0">
                <a:solidFill>
                  <a:srgbClr val="006600"/>
                </a:solidFill>
              </a:rPr>
              <a:t> </a:t>
            </a:r>
            <a:r>
              <a:rPr lang="sk-SK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Operačný program ŽP </a:t>
            </a:r>
            <a:r>
              <a:rPr lang="en-GB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sk-SK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1</a:t>
            </a:r>
            <a:r>
              <a:rPr lang="en-GB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sk-SK" sz="2800" dirty="0" smtClean="0"/>
              <a:t> </a:t>
            </a:r>
            <a:endParaRPr lang="en-GB" sz="2800" dirty="0" smtClean="0"/>
          </a:p>
        </p:txBody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28775"/>
            <a:ext cx="8501063" cy="4895850"/>
          </a:xfrm>
        </p:spPr>
        <p:txBody>
          <a:bodyPr/>
          <a:lstStyle/>
          <a:p>
            <a:r>
              <a:rPr lang="sk-SK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Operačný program životné prostredie (OPŽP) má na roky </a:t>
            </a:r>
            <a:r>
              <a:rPr lang="sk-S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2007-2013 </a:t>
            </a:r>
            <a:r>
              <a:rPr lang="sk-SK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celkovú alokáciu </a:t>
            </a:r>
            <a:r>
              <a:rPr lang="sk-SK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2,141 mld. € </a:t>
            </a:r>
            <a:r>
              <a:rPr lang="sk-SK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zo zdrojov </a:t>
            </a:r>
            <a:r>
              <a:rPr lang="sk-SK" sz="2000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Europsky</a:t>
            </a:r>
            <a:r>
              <a:rPr lang="sk-S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fond regionálneho rozvoja a Kohézny fond</a:t>
            </a:r>
            <a:endParaRPr lang="sk-SK" sz="20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sk-SK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V rámci OPŽP je 5 prioritných osí:</a:t>
            </a:r>
          </a:p>
          <a:p>
            <a:r>
              <a:rPr lang="sk-SK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1.Integrovaná ochrana, racionálne využívanie vôd</a:t>
            </a:r>
          </a:p>
          <a:p>
            <a:r>
              <a:rPr lang="sk-SK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2. Ochrana pred povodňami</a:t>
            </a:r>
          </a:p>
          <a:p>
            <a:r>
              <a:rPr lang="sk-SK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3. Ochrana ovzdušia a minimalizácia nepriaznivých vplyvov</a:t>
            </a:r>
          </a:p>
          <a:p>
            <a:pPr lvl="0"/>
            <a:r>
              <a:rPr lang="sk-SK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zmeny </a:t>
            </a:r>
            <a:r>
              <a:rPr lang="sk-S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klímy </a:t>
            </a:r>
            <a:r>
              <a:rPr lang="en-US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n-US" sz="2000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alok</a:t>
            </a:r>
            <a:r>
              <a:rPr lang="sk-SK" sz="2000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ácia</a:t>
            </a:r>
            <a:r>
              <a:rPr lang="sk-S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z ERDF </a:t>
            </a:r>
            <a:r>
              <a:rPr lang="sk-SK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180 mil</a:t>
            </a:r>
            <a:r>
              <a:rPr lang="sk-SK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. </a:t>
            </a:r>
            <a:r>
              <a:rPr lang="sk-SK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€</a:t>
            </a:r>
            <a:r>
              <a:rPr lang="en-US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)</a:t>
            </a:r>
            <a:endParaRPr lang="sk-SK" sz="20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sk-S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4.Odpadové </a:t>
            </a:r>
            <a:r>
              <a:rPr lang="sk-SK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hospodárstvo</a:t>
            </a:r>
          </a:p>
          <a:p>
            <a:r>
              <a:rPr lang="sk-SK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5. Ochrana a regenerácia prírodného prostredia a krajiny</a:t>
            </a:r>
          </a:p>
          <a:p>
            <a:endParaRPr lang="sk-SK" sz="20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sk-S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Každá </a:t>
            </a:r>
            <a:r>
              <a:rPr lang="sk-SK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prioritná os je rozdelená na niekoľko operačných cieľov</a:t>
            </a:r>
          </a:p>
        </p:txBody>
      </p:sp>
      <p:grpSp>
        <p:nvGrpSpPr>
          <p:cNvPr id="93187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93188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89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647700"/>
          </a:xfrm>
          <a:solidFill>
            <a:srgbClr val="DDDDDD"/>
          </a:solidFill>
        </p:spPr>
        <p:txBody>
          <a:bodyPr anchor="b"/>
          <a:lstStyle/>
          <a:p>
            <a:pPr eaLnBrk="1" hangingPunct="1"/>
            <a:r>
              <a:rPr lang="sk-SK" sz="2800" b="1" dirty="0" smtClean="0">
                <a:solidFill>
                  <a:srgbClr val="006600"/>
                </a:solidFill>
              </a:rPr>
              <a:t/>
            </a:r>
            <a:br>
              <a:rPr lang="sk-SK" sz="2800" b="1" dirty="0" smtClean="0">
                <a:solidFill>
                  <a:srgbClr val="006600"/>
                </a:solidFill>
              </a:rPr>
            </a:br>
            <a:r>
              <a:rPr lang="sk-SK" sz="28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Operačný program ŽP </a:t>
            </a:r>
            <a:r>
              <a:rPr lang="sk-SK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- prioritná </a:t>
            </a:r>
            <a:r>
              <a:rPr lang="sk-SK" sz="28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os 3 </a:t>
            </a:r>
            <a:r>
              <a:rPr lang="sk-SK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en-GB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sk-SK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en-GB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sk-SK" sz="2800" dirty="0" smtClean="0"/>
              <a:t> </a:t>
            </a:r>
            <a:endParaRPr lang="en-GB" sz="2800" dirty="0" smtClean="0"/>
          </a:p>
        </p:txBody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28775"/>
            <a:ext cx="8501063" cy="4895850"/>
          </a:xfrm>
        </p:spPr>
        <p:txBody>
          <a:bodyPr/>
          <a:lstStyle/>
          <a:p>
            <a:pPr>
              <a:buClr>
                <a:schemeClr val="tx1"/>
              </a:buClr>
              <a:buFontTx/>
              <a:buNone/>
            </a:pPr>
            <a:r>
              <a:rPr lang="sk-SK" sz="20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Špecifický cieľ:</a:t>
            </a:r>
          </a:p>
          <a:p>
            <a:pPr>
              <a:buFontTx/>
              <a:buNone/>
            </a:pPr>
            <a:r>
              <a:rPr lang="sk-SK" sz="20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	Znižovanie emisií základných a ostatných znečisťujúcich látok, minimalizácia nepriaznivých vplyvov zmeny klímy vrátane podpory obnoviteľných zdrojov energie v súlade s legislatívou EÚ a SR</a:t>
            </a:r>
            <a:r>
              <a:rPr lang="sk-SK" sz="2400" dirty="0">
                <a:solidFill>
                  <a:srgbClr val="006600"/>
                </a:solidFill>
                <a:latin typeface="Tahoma" pitchFamily="34" charset="0"/>
              </a:rPr>
              <a:t> </a:t>
            </a:r>
            <a:endParaRPr lang="sk-SK" sz="24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just">
              <a:buClr>
                <a:schemeClr val="accent1"/>
              </a:buClr>
              <a:buFontTx/>
              <a:buNone/>
            </a:pPr>
            <a:r>
              <a:rPr lang="sk-SK" sz="4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sk-SK" sz="24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Operačný cieľ 3.1. Ochrana ovzdušia </a:t>
            </a:r>
            <a:endParaRPr lang="sk-SK" sz="24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buClr>
                <a:schemeClr val="accent1"/>
              </a:buClr>
              <a:buFontTx/>
              <a:buNone/>
            </a:pPr>
            <a:r>
              <a:rPr lang="sk-SK" sz="24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	Operačný cieľ 3.2. Minimalizácia nepriaznivých vplyvov klimatických zmien, vrátane podpory obnoviteľných zdrojov energie</a:t>
            </a:r>
          </a:p>
        </p:txBody>
      </p:sp>
      <p:grpSp>
        <p:nvGrpSpPr>
          <p:cNvPr id="93187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93188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89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307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647700"/>
          </a:xfrm>
          <a:solidFill>
            <a:srgbClr val="DDDDDD"/>
          </a:solidFill>
        </p:spPr>
        <p:txBody>
          <a:bodyPr anchor="b"/>
          <a:lstStyle/>
          <a:p>
            <a:pPr eaLnBrk="1" hangingPunct="1"/>
            <a:r>
              <a:rPr lang="sk-SK" sz="2800" b="1" dirty="0" smtClean="0">
                <a:solidFill>
                  <a:srgbClr val="006600"/>
                </a:solidFill>
              </a:rPr>
              <a:t/>
            </a:r>
            <a:br>
              <a:rPr lang="sk-SK" sz="2800" b="1" dirty="0" smtClean="0">
                <a:solidFill>
                  <a:srgbClr val="006600"/>
                </a:solidFill>
              </a:rPr>
            </a:br>
            <a:r>
              <a:rPr lang="en-US" sz="2800" b="1" dirty="0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</a:t>
            </a:r>
            <a:r>
              <a:rPr lang="sk-SK" sz="2800" b="1" dirty="0" err="1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peračný</a:t>
            </a:r>
            <a:r>
              <a:rPr lang="sk-SK" sz="2800" b="1" dirty="0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cieľ 3.2. : </a:t>
            </a:r>
            <a:r>
              <a:rPr lang="en-GB" sz="2800" b="1" dirty="0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(1)</a:t>
            </a:r>
            <a:r>
              <a:rPr lang="sk-SK" sz="2800" b="1" dirty="0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GB" sz="2800" b="1" dirty="0">
              <a:solidFill>
                <a:srgbClr val="3366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28775"/>
            <a:ext cx="8501063" cy="4895850"/>
          </a:xfrm>
        </p:spPr>
        <p:txBody>
          <a:bodyPr/>
          <a:lstStyle/>
          <a:p>
            <a:pPr marL="358775" lvl="1" indent="-358775" algn="just">
              <a:buSzPct val="50000"/>
              <a:buFont typeface="Wingdings" pitchFamily="2" charset="2"/>
              <a:buChar char="q"/>
            </a:pPr>
            <a:r>
              <a:rPr lang="sk-SK" sz="1800" b="1" dirty="0">
                <a:solidFill>
                  <a:srgbClr val="002060"/>
                </a:solidFill>
                <a:latin typeface="Tahoma" pitchFamily="34" charset="0"/>
                <a:ea typeface="+mn-ea"/>
                <a:cs typeface="Tahoma" pitchFamily="34" charset="0"/>
              </a:rPr>
              <a:t>zmena palivovej základne v prospech palív s nižším obsahom uhlíka a OZE (biomasa, bioplyn, slnečná energia, geotermálna energia), zacielené na zníženie emisií skleníkových plynov a základných znečisťujúcich látok v oblasti výroby tepla vo verejných objektoch</a:t>
            </a:r>
          </a:p>
          <a:p>
            <a:pPr marL="358775" lvl="1" indent="-358775" algn="just">
              <a:buSzPct val="50000"/>
              <a:buFont typeface="Wingdings" pitchFamily="2" charset="2"/>
              <a:buChar char="q"/>
            </a:pPr>
            <a:r>
              <a:rPr lang="sk-SK" sz="1800" b="1" dirty="0">
                <a:solidFill>
                  <a:srgbClr val="002060"/>
                </a:solidFill>
                <a:latin typeface="Tahoma" pitchFamily="34" charset="0"/>
                <a:ea typeface="+mn-ea"/>
                <a:cs typeface="Tahoma" pitchFamily="34" charset="0"/>
              </a:rPr>
              <a:t>zmena palivovej základne v prospech palív s nižším obsahom uhlíka a OZE na zdroji, aj v kombinácii s </a:t>
            </a:r>
            <a:r>
              <a:rPr lang="sk-SK" sz="1800" b="1" dirty="0" err="1">
                <a:solidFill>
                  <a:srgbClr val="002060"/>
                </a:solidFill>
                <a:latin typeface="Tahoma" pitchFamily="34" charset="0"/>
                <a:ea typeface="+mn-ea"/>
                <a:cs typeface="Tahoma" pitchFamily="34" charset="0"/>
              </a:rPr>
              <a:t>kogeneráciou</a:t>
            </a:r>
            <a:endParaRPr lang="sk-SK" sz="1800" b="1" dirty="0">
              <a:solidFill>
                <a:srgbClr val="002060"/>
              </a:solidFill>
              <a:latin typeface="Tahoma" pitchFamily="34" charset="0"/>
              <a:ea typeface="+mn-ea"/>
              <a:cs typeface="Tahoma" pitchFamily="34" charset="0"/>
            </a:endParaRPr>
          </a:p>
          <a:p>
            <a:pPr marL="358775" lvl="1" indent="-358775" algn="just">
              <a:buSzPct val="50000"/>
              <a:buFont typeface="Wingdings" pitchFamily="2" charset="2"/>
              <a:buChar char="q"/>
            </a:pPr>
            <a:r>
              <a:rPr lang="sk-SK" sz="1800" b="1" dirty="0">
                <a:solidFill>
                  <a:srgbClr val="002060"/>
                </a:solidFill>
                <a:latin typeface="Tahoma" pitchFamily="34" charset="0"/>
                <a:ea typeface="+mn-ea"/>
                <a:cs typeface="Tahoma" pitchFamily="34" charset="0"/>
              </a:rPr>
              <a:t>výstavba alebo modernizácia primárnych a diaľkových rozvodov pre systémy centrálneho zásobovania teplom (len súčasť zmeny </a:t>
            </a:r>
            <a:r>
              <a:rPr lang="sk-SK" sz="1800" b="1" dirty="0" err="1">
                <a:solidFill>
                  <a:srgbClr val="002060"/>
                </a:solidFill>
                <a:latin typeface="Tahoma" pitchFamily="34" charset="0"/>
                <a:ea typeface="+mn-ea"/>
                <a:cs typeface="Tahoma" pitchFamily="34" charset="0"/>
              </a:rPr>
              <a:t>pal</a:t>
            </a:r>
            <a:r>
              <a:rPr lang="sk-SK" sz="1800" b="1" dirty="0">
                <a:solidFill>
                  <a:srgbClr val="002060"/>
                </a:solidFill>
                <a:latin typeface="Tahoma" pitchFamily="34" charset="0"/>
                <a:ea typeface="+mn-ea"/>
                <a:cs typeface="Tahoma" pitchFamily="34" charset="0"/>
              </a:rPr>
              <a:t>. základne)</a:t>
            </a:r>
          </a:p>
          <a:p>
            <a:pPr marL="358775" lvl="1" indent="-358775" algn="just">
              <a:buSzPct val="50000"/>
              <a:buFont typeface="Wingdings" pitchFamily="2" charset="2"/>
              <a:buChar char="q"/>
            </a:pPr>
            <a:r>
              <a:rPr lang="sk-SK" sz="1800" b="1" dirty="0">
                <a:solidFill>
                  <a:srgbClr val="002060"/>
                </a:solidFill>
                <a:latin typeface="Tahoma" pitchFamily="34" charset="0"/>
                <a:ea typeface="+mn-ea"/>
                <a:cs typeface="Tahoma" pitchFamily="34" charset="0"/>
              </a:rPr>
              <a:t>inštalácia tepelných čerpadiel za účelom náhrady produkcie tepla a teplej vody z neobnoviteľných zdrojov energie - v kombinácii so zmenou palivovej základne v prospech OZE alebo bez nej</a:t>
            </a:r>
          </a:p>
          <a:p>
            <a:pPr marL="0" lvl="1" indent="0" algn="just">
              <a:buSzPct val="50000"/>
              <a:buNone/>
            </a:pPr>
            <a:endParaRPr lang="sk-SK" sz="1800" b="1" dirty="0">
              <a:solidFill>
                <a:srgbClr val="002060"/>
              </a:solidFill>
              <a:latin typeface="Tahoma" pitchFamily="34" charset="0"/>
              <a:ea typeface="+mn-ea"/>
              <a:cs typeface="Tahoma" pitchFamily="34" charset="0"/>
            </a:endParaRPr>
          </a:p>
          <a:p>
            <a:pPr marL="358775" lvl="1" indent="-358775" algn="just">
              <a:buSzPct val="50000"/>
              <a:buFont typeface="Wingdings" pitchFamily="2" charset="2"/>
              <a:buChar char="q"/>
            </a:pPr>
            <a:r>
              <a:rPr lang="sk-SK" sz="1800" b="1" dirty="0">
                <a:solidFill>
                  <a:srgbClr val="002060"/>
                </a:solidFill>
                <a:latin typeface="Tahoma" pitchFamily="34" charset="0"/>
                <a:ea typeface="+mn-ea"/>
                <a:cs typeface="Tahoma" pitchFamily="34" charset="0"/>
              </a:rPr>
              <a:t>štúdie dopadov nepriaznivých dôsledkov zmeny klímy, monitorovanie, inventarizácia a projekcie emisií skleníkových plynov, informačné kampane o dôsledkoch zmeny klímy atď. </a:t>
            </a:r>
          </a:p>
        </p:txBody>
      </p:sp>
      <p:grpSp>
        <p:nvGrpSpPr>
          <p:cNvPr id="93187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93188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89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978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647700"/>
          </a:xfrm>
          <a:solidFill>
            <a:srgbClr val="DDDDDD"/>
          </a:solidFill>
        </p:spPr>
        <p:txBody>
          <a:bodyPr anchor="b"/>
          <a:lstStyle/>
          <a:p>
            <a:pPr eaLnBrk="1" hangingPunct="1"/>
            <a:r>
              <a:rPr lang="sk-SK" sz="2800" b="1" dirty="0" smtClean="0">
                <a:solidFill>
                  <a:srgbClr val="006600"/>
                </a:solidFill>
              </a:rPr>
              <a:t/>
            </a:r>
            <a:br>
              <a:rPr lang="sk-SK" sz="2800" b="1" dirty="0" smtClean="0">
                <a:solidFill>
                  <a:srgbClr val="006600"/>
                </a:solidFill>
              </a:rPr>
            </a:br>
            <a:r>
              <a:rPr lang="en-US" sz="2600" b="1" dirty="0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</a:t>
            </a:r>
            <a:r>
              <a:rPr lang="sk-SK" sz="2600" b="1" dirty="0" err="1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peračný</a:t>
            </a:r>
            <a:r>
              <a:rPr lang="sk-SK" sz="2600" b="1" dirty="0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cieľ 3.2. </a:t>
            </a:r>
            <a:r>
              <a:rPr lang="sk-SK" sz="2600" b="1" dirty="0" smtClean="0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n-US" sz="2600" b="1" dirty="0" smtClean="0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600" b="1" dirty="0" err="1" smtClean="0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Opr</a:t>
            </a:r>
            <a:r>
              <a:rPr lang="sk-SK" sz="2600" b="1" dirty="0" err="1" smtClean="0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ávnení</a:t>
            </a:r>
            <a:r>
              <a:rPr lang="sk-SK" sz="2600" b="1" dirty="0" smtClean="0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k-SK" sz="2600" b="1" dirty="0" err="1" smtClean="0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príjimatelia</a:t>
            </a:r>
            <a:r>
              <a:rPr lang="sk-SK" sz="2600" b="1" dirty="0" smtClean="0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600" b="1" dirty="0" smtClean="0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(2)</a:t>
            </a:r>
            <a:r>
              <a:rPr lang="sk-SK" sz="2600" b="1" dirty="0" smtClean="0">
                <a:solidFill>
                  <a:srgbClr val="33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GB" sz="2600" b="1" dirty="0">
              <a:solidFill>
                <a:srgbClr val="3366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93187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93188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89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  <p:graphicFrame>
        <p:nvGraphicFramePr>
          <p:cNvPr id="11" name="Group 6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665957"/>
              </p:ext>
            </p:extLst>
          </p:nvPr>
        </p:nvGraphicFramePr>
        <p:xfrm>
          <a:off x="457200" y="1600201"/>
          <a:ext cx="8219256" cy="2469282"/>
        </p:xfrm>
        <a:graphic>
          <a:graphicData uri="http://schemas.openxmlformats.org/drawingml/2006/table">
            <a:tbl>
              <a:tblPr/>
              <a:tblGrid>
                <a:gridCol w="1522512"/>
                <a:gridCol w="6696744"/>
              </a:tblGrid>
              <a:tr h="218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Typ prijímateľa: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77470" h="12700" prst="softRound"/>
                      <a:lightRig rig="flood" dir="t"/>
                    </a:cell3D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Presné vymedzenie oprávneného subjektu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77470" h="12700" prst="softRound"/>
                      <a:lightRig rig="flood" dir="t"/>
                    </a:cell3D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21896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+mn-ea"/>
                          <a:cs typeface="+mn-cs"/>
                        </a:rPr>
                        <a:t>SEKTOR VEREJNEJ SPRÁVY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77470" h="12700" prst="softRound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33007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subjekty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ústrednej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správy</a:t>
                      </a: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77470" h="12700" prst="softRound"/>
                      <a:lightRig rig="flood" dir="t"/>
                    </a:cell3D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ústredné orgány štátnej správy a nimi zriadené rozpočtové alebo príspevkové organizácie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77470" h="12700" prst="softRound"/>
                      <a:lightRig rig="flood" dir="t"/>
                    </a:cell3D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24633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Ministerstvo životného prostredia SR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77470" h="12700" prst="softRound"/>
                      <a:lightRig rig="flood" dir="t"/>
                    </a:cell3D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24633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Slovenská agentúra životného prostredia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77470" h="12700" prst="softRound"/>
                      <a:lightRig rig="flood" dir="t"/>
                    </a:cell3D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24633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Slovenský hydrometeorologický ústav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77470" h="12700" prst="softRound"/>
                      <a:lightRig rig="flood" dir="t"/>
                    </a:cell3D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6404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subjekty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územnej správy</a:t>
                      </a: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77470" h="12700" prst="softRound"/>
                      <a:lightRig rig="flood" dir="t"/>
                    </a:cell3D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obce alebo nimi zriadené rozpočtové alebo príspevkové organizácie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vyššie územné celky alebo nimi zriadené rozpočtové alebo  príspevkové organizácie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77470" h="12700" prst="softRound"/>
                      <a:lightRig rig="flood" dir="t"/>
                    </a:cell3D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2" name="Group 8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6358725"/>
              </p:ext>
            </p:extLst>
          </p:nvPr>
        </p:nvGraphicFramePr>
        <p:xfrm>
          <a:off x="457200" y="4005064"/>
          <a:ext cx="8219256" cy="2292077"/>
        </p:xfrm>
        <a:graphic>
          <a:graphicData uri="http://schemas.openxmlformats.org/drawingml/2006/table">
            <a:tbl>
              <a:tblPr/>
              <a:tblGrid>
                <a:gridCol w="8219256"/>
              </a:tblGrid>
              <a:tr h="2220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</a:rPr>
                        <a:t>SÚKROMNÝ SEKTOR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77470" h="12700" prst="softRound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399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združenia miest a obcí, </a:t>
                      </a:r>
                      <a:r>
                        <a:rPr kumimoji="0" lang="sk-SK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mikroregióny</a:t>
                      </a: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 - </a:t>
                      </a: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združenia s účasťou obcí</a:t>
                      </a:r>
                      <a:endParaRPr kumimoji="0" lang="sk-S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77470" h="12700" prst="softRound"/>
                      <a:lightRig rig="flood" dir="t"/>
                    </a:cell3D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547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mimovládne neziskové organizácie so zameraním na ochranu životného prostredia (s výnimkou neinvestičných fondov a združení právnických osôb)</a:t>
                      </a: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endParaRPr kumimoji="0" lang="sk-S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77470" h="12700" prst="softRound"/>
                      <a:lightRig rig="flood" dir="t"/>
                    </a:cell3D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49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cirkvi a náboženské spoločnosti registrované podľa zákona č. 308/1991 Zb. o slobode viery a postavení cirkví a náboženských spoločností v znení neskorších predpisov (ako zriaďovatelia špecializovaných subjektov) 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77470" h="12700" prst="softRound"/>
                      <a:lightRig rig="flood" dir="t"/>
                    </a:cell3D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99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Iné fyzické alebo právnické osoby oprávnené na </a:t>
                      </a: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podnikanie</a:t>
                      </a:r>
                      <a:endParaRPr kumimoji="0" lang="sk-SK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w="77470" h="12700" prst="softRound"/>
                      <a:lightRig rig="flood" dir="t"/>
                    </a:cell3D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5" name="Obdĺžnik 4"/>
          <p:cNvSpPr/>
          <p:nvPr/>
        </p:nvSpPr>
        <p:spPr>
          <a:xfrm>
            <a:off x="0" y="6372036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podrobnosti </a:t>
            </a:r>
            <a:r>
              <a:rPr lang="sk-SK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v Programovom manuáli OP ŽP – podľa typu </a:t>
            </a:r>
            <a:r>
              <a:rPr lang="sk-SK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aktivít</a:t>
            </a:r>
            <a:endParaRPr lang="sk-SK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5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647700"/>
          </a:xfrm>
          <a:solidFill>
            <a:srgbClr val="DDDDDD"/>
          </a:solidFill>
        </p:spPr>
        <p:txBody>
          <a:bodyPr anchor="b"/>
          <a:lstStyle/>
          <a:p>
            <a:pPr eaLnBrk="1" hangingPunct="1"/>
            <a:r>
              <a:rPr lang="sk-SK" sz="2800" b="1" dirty="0" smtClean="0">
                <a:solidFill>
                  <a:srgbClr val="006600"/>
                </a:solidFill>
              </a:rPr>
              <a:t/>
            </a:r>
            <a:br>
              <a:rPr lang="sk-SK" sz="2800" b="1" dirty="0" smtClean="0">
                <a:solidFill>
                  <a:srgbClr val="006600"/>
                </a:solidFill>
              </a:rPr>
            </a:br>
            <a:r>
              <a:rPr lang="sk-SK" sz="2800" b="1" dirty="0" smtClean="0">
                <a:solidFill>
                  <a:srgbClr val="006600"/>
                </a:solidFill>
              </a:rPr>
              <a:t> </a:t>
            </a:r>
            <a:r>
              <a:rPr lang="sk-SK" sz="26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Prehľad podporených projektov do 30.5.2011</a:t>
            </a:r>
            <a:endParaRPr lang="en-GB" sz="2600" dirty="0" smtClean="0"/>
          </a:p>
        </p:txBody>
      </p:sp>
      <p:grpSp>
        <p:nvGrpSpPr>
          <p:cNvPr id="93187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93188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89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  <p:graphicFrame>
        <p:nvGraphicFramePr>
          <p:cNvPr id="9" name="Group 1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705535"/>
              </p:ext>
            </p:extLst>
          </p:nvPr>
        </p:nvGraphicFramePr>
        <p:xfrm>
          <a:off x="971668" y="2060848"/>
          <a:ext cx="7118350" cy="2638743"/>
        </p:xfrm>
        <a:graphic>
          <a:graphicData uri="http://schemas.openxmlformats.org/drawingml/2006/table">
            <a:tbl>
              <a:tblPr/>
              <a:tblGrid>
                <a:gridCol w="1393825"/>
                <a:gridCol w="1414419"/>
                <a:gridCol w="2160240"/>
                <a:gridCol w="2149866"/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operačný cieľ</a:t>
                      </a:r>
                    </a:p>
                  </a:txBody>
                  <a:tcPr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15FF8A">
                            <a:shade val="30000"/>
                            <a:satMod val="115000"/>
                          </a:srgbClr>
                        </a:gs>
                        <a:gs pos="50000">
                          <a:srgbClr val="15FF8A">
                            <a:shade val="67500"/>
                            <a:satMod val="115000"/>
                          </a:srgbClr>
                        </a:gs>
                        <a:gs pos="100000">
                          <a:srgbClr val="15FF8A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počet projektov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15FF8A">
                            <a:shade val="30000"/>
                            <a:satMod val="115000"/>
                          </a:srgbClr>
                        </a:gs>
                        <a:gs pos="50000">
                          <a:srgbClr val="15FF8A">
                            <a:shade val="67500"/>
                            <a:satMod val="115000"/>
                          </a:srgbClr>
                        </a:gs>
                        <a:gs pos="100000">
                          <a:srgbClr val="15FF8A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schválený NFP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15FF8A">
                            <a:shade val="30000"/>
                            <a:satMod val="115000"/>
                          </a:srgbClr>
                        </a:gs>
                        <a:gs pos="50000">
                          <a:srgbClr val="15FF8A">
                            <a:shade val="67500"/>
                            <a:satMod val="115000"/>
                          </a:srgbClr>
                        </a:gs>
                        <a:gs pos="100000">
                          <a:srgbClr val="15FF8A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zostatok alokácie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15FF8A">
                            <a:shade val="30000"/>
                            <a:satMod val="115000"/>
                          </a:srgbClr>
                        </a:gs>
                        <a:gs pos="50000">
                          <a:srgbClr val="15FF8A">
                            <a:shade val="67500"/>
                            <a:satMod val="115000"/>
                          </a:srgbClr>
                        </a:gs>
                        <a:gs pos="100000">
                          <a:srgbClr val="15FF8A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3.1</a:t>
                      </a:r>
                    </a:p>
                  </a:txBody>
                  <a:tcPr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15FF8A">
                            <a:shade val="30000"/>
                            <a:satMod val="115000"/>
                          </a:srgbClr>
                        </a:gs>
                        <a:gs pos="50000">
                          <a:srgbClr val="15FF8A">
                            <a:shade val="67500"/>
                            <a:satMod val="115000"/>
                          </a:srgbClr>
                        </a:gs>
                        <a:gs pos="100000">
                          <a:srgbClr val="15FF8A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72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15FF8A">
                            <a:shade val="30000"/>
                            <a:satMod val="115000"/>
                          </a:srgbClr>
                        </a:gs>
                        <a:gs pos="50000">
                          <a:srgbClr val="15FF8A">
                            <a:shade val="67500"/>
                            <a:satMod val="115000"/>
                          </a:srgbClr>
                        </a:gs>
                        <a:gs pos="100000">
                          <a:srgbClr val="15FF8A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126 556 421 </a:t>
                      </a:r>
                      <a:r>
                        <a:rPr kumimoji="0" 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EUR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15FF8A">
                            <a:shade val="30000"/>
                            <a:satMod val="115000"/>
                          </a:srgbClr>
                        </a:gs>
                        <a:gs pos="50000">
                          <a:srgbClr val="15FF8A">
                            <a:shade val="67500"/>
                            <a:satMod val="115000"/>
                          </a:srgbClr>
                        </a:gs>
                        <a:gs pos="100000">
                          <a:srgbClr val="15FF8A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kumimoji="0" 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34 815 019</a:t>
                      </a:r>
                      <a:r>
                        <a:rPr kumimoji="0" 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EUR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15FF8A">
                            <a:shade val="30000"/>
                            <a:satMod val="115000"/>
                          </a:srgbClr>
                        </a:gs>
                        <a:gs pos="50000">
                          <a:srgbClr val="15FF8A">
                            <a:shade val="67500"/>
                            <a:satMod val="115000"/>
                          </a:srgbClr>
                        </a:gs>
                        <a:gs pos="100000">
                          <a:srgbClr val="15FF8A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3.2</a:t>
                      </a:r>
                    </a:p>
                  </a:txBody>
                  <a:tcPr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15FF8A">
                            <a:shade val="30000"/>
                            <a:satMod val="115000"/>
                          </a:srgbClr>
                        </a:gs>
                        <a:gs pos="50000">
                          <a:srgbClr val="15FF8A">
                            <a:shade val="67500"/>
                            <a:satMod val="115000"/>
                          </a:srgbClr>
                        </a:gs>
                        <a:gs pos="100000">
                          <a:srgbClr val="15FF8A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34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15FF8A">
                            <a:shade val="30000"/>
                            <a:satMod val="115000"/>
                          </a:srgbClr>
                        </a:gs>
                        <a:gs pos="50000">
                          <a:srgbClr val="15FF8A">
                            <a:shade val="67500"/>
                            <a:satMod val="115000"/>
                          </a:srgbClr>
                        </a:gs>
                        <a:gs pos="100000">
                          <a:srgbClr val="15FF8A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kumimoji="0" 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39 189 301 </a:t>
                      </a:r>
                      <a:r>
                        <a:rPr kumimoji="0" 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EUR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15FF8A">
                            <a:shade val="30000"/>
                            <a:satMod val="115000"/>
                          </a:srgbClr>
                        </a:gs>
                        <a:gs pos="50000">
                          <a:srgbClr val="15FF8A">
                            <a:shade val="67500"/>
                            <a:satMod val="115000"/>
                          </a:srgbClr>
                        </a:gs>
                        <a:gs pos="100000">
                          <a:srgbClr val="15FF8A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6 702 201 </a:t>
                      </a:r>
                      <a:r>
                        <a:rPr kumimoji="0" 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EUR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15FF8A">
                            <a:shade val="30000"/>
                            <a:satMod val="115000"/>
                          </a:srgbClr>
                        </a:gs>
                        <a:gs pos="50000">
                          <a:srgbClr val="15FF8A">
                            <a:shade val="67500"/>
                            <a:satMod val="115000"/>
                          </a:srgbClr>
                        </a:gs>
                        <a:gs pos="100000">
                          <a:srgbClr val="15FF8A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SPOLU</a:t>
                      </a:r>
                    </a:p>
                  </a:txBody>
                  <a:tcPr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15FF8A">
                            <a:shade val="30000"/>
                            <a:satMod val="115000"/>
                          </a:srgbClr>
                        </a:gs>
                        <a:gs pos="50000">
                          <a:srgbClr val="15FF8A">
                            <a:shade val="67500"/>
                            <a:satMod val="115000"/>
                          </a:srgbClr>
                        </a:gs>
                        <a:gs pos="100000">
                          <a:srgbClr val="15FF8A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15FF8A">
                            <a:shade val="30000"/>
                            <a:satMod val="115000"/>
                          </a:srgbClr>
                        </a:gs>
                        <a:gs pos="50000">
                          <a:srgbClr val="15FF8A">
                            <a:shade val="67500"/>
                            <a:satMod val="115000"/>
                          </a:srgbClr>
                        </a:gs>
                        <a:gs pos="100000">
                          <a:srgbClr val="15FF8A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165 745 722</a:t>
                      </a:r>
                      <a:r>
                        <a:rPr kumimoji="0" 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EUR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15FF8A">
                            <a:shade val="30000"/>
                            <a:satMod val="115000"/>
                          </a:srgbClr>
                        </a:gs>
                        <a:gs pos="50000">
                          <a:srgbClr val="15FF8A">
                            <a:shade val="67500"/>
                            <a:satMod val="115000"/>
                          </a:srgbClr>
                        </a:gs>
                        <a:gs pos="100000">
                          <a:srgbClr val="15FF8A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kumimoji="0" lang="sk-S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41 517 220 </a:t>
                      </a:r>
                      <a:r>
                        <a:rPr kumimoji="0" lang="sk-S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EUR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15FF8A">
                            <a:shade val="30000"/>
                            <a:satMod val="115000"/>
                          </a:srgbClr>
                        </a:gs>
                        <a:gs pos="50000">
                          <a:srgbClr val="15FF8A">
                            <a:shade val="67500"/>
                            <a:satMod val="115000"/>
                          </a:srgbClr>
                        </a:gs>
                        <a:gs pos="100000">
                          <a:srgbClr val="15FF8A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0" name="Obdĺžnik 9"/>
          <p:cNvSpPr/>
          <p:nvPr/>
        </p:nvSpPr>
        <p:spPr>
          <a:xfrm>
            <a:off x="323528" y="5445224"/>
            <a:ext cx="8352928" cy="824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895350" eaLnBrk="0" hangingPunct="0">
              <a:spcBef>
                <a:spcPct val="20000"/>
              </a:spcBef>
              <a:buSzPct val="50000"/>
            </a:pPr>
            <a:r>
              <a:rPr lang="sk-SK" sz="1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štátne organizácie – spolufinancovanie do 100% ,	85% ERDF + 15 % ŠR</a:t>
            </a:r>
          </a:p>
          <a:p>
            <a:pPr marL="0" lvl="1" defTabSz="895350" eaLnBrk="0" hangingPunct="0">
              <a:spcBef>
                <a:spcPct val="20000"/>
              </a:spcBef>
              <a:buSzPct val="50000"/>
            </a:pPr>
            <a:r>
              <a:rPr lang="sk-SK" sz="1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obce, samospráva - spolufinancovanie do 95%</a:t>
            </a:r>
          </a:p>
          <a:p>
            <a:pPr marL="0" lvl="1" defTabSz="895350" eaLnBrk="0" hangingPunct="0">
              <a:spcBef>
                <a:spcPct val="20000"/>
              </a:spcBef>
              <a:buSzPct val="50000"/>
            </a:pPr>
            <a:r>
              <a:rPr lang="pl-PL" sz="1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právnické (a fyzické) osoby oprávnené na </a:t>
            </a:r>
            <a:r>
              <a:rPr lang="pl-PL" sz="14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podnikanie -</a:t>
            </a:r>
            <a:r>
              <a:rPr lang="sk-SK" sz="14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sk-SK" sz="1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spolufinancovanie max. do 95%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95536" y="4988918"/>
            <a:ext cx="295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>
                <a:solidFill>
                  <a:srgbClr val="006600"/>
                </a:solidFill>
                <a:latin typeface="Tahoma" pitchFamily="34" charset="0"/>
                <a:cs typeface="Tahoma" pitchFamily="34" charset="0"/>
              </a:rPr>
              <a:t>Finančná stránka</a:t>
            </a:r>
            <a:endParaRPr lang="en-GB" b="1" dirty="0">
              <a:solidFill>
                <a:srgbClr val="0066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179512" y="6433591"/>
            <a:ext cx="89644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sk-SK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Ďalšie informácie o OP ZP</a:t>
            </a:r>
            <a:r>
              <a:rPr lang="sk-SK" sz="1400" b="1" dirty="0" smtClean="0">
                <a:solidFill>
                  <a:srgbClr val="FF0000"/>
                </a:solidFill>
                <a:latin typeface="Tahoma" pitchFamily="34" charset="0"/>
              </a:rPr>
              <a:t>: 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  <a:hlinkClick r:id="rId5"/>
              </a:rPr>
              <a:t>www.</a:t>
            </a:r>
            <a:r>
              <a:rPr lang="sk-SK" sz="1400" b="1" dirty="0" err="1" smtClean="0">
                <a:solidFill>
                  <a:srgbClr val="FF0000"/>
                </a:solidFill>
                <a:latin typeface="Tahoma" pitchFamily="34" charset="0"/>
                <a:hlinkClick r:id="rId5"/>
              </a:rPr>
              <a:t>opzp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  <a:hlinkClick r:id="rId5"/>
              </a:rPr>
              <a:t>.</a:t>
            </a:r>
            <a:r>
              <a:rPr lang="en-US" sz="1400" b="1" dirty="0" err="1" smtClean="0">
                <a:solidFill>
                  <a:srgbClr val="FF0000"/>
                </a:solidFill>
                <a:latin typeface="Tahoma" pitchFamily="34" charset="0"/>
                <a:hlinkClick r:id="rId5"/>
              </a:rPr>
              <a:t>sk</a:t>
            </a:r>
            <a:r>
              <a:rPr lang="sk-SK" sz="1400" b="1" dirty="0" smtClean="0">
                <a:solidFill>
                  <a:srgbClr val="FF0000"/>
                </a:solidFill>
                <a:latin typeface="Tahoma" pitchFamily="34" charset="0"/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  <a:latin typeface="Tahoma" pitchFamily="34" charset="0"/>
                <a:hlinkClick r:id="rId6"/>
              </a:rPr>
              <a:t>www.nsrr.sk</a:t>
            </a:r>
            <a:r>
              <a:rPr lang="sk-SK" sz="1400" b="1" dirty="0" smtClean="0">
                <a:solidFill>
                  <a:srgbClr val="FF0000"/>
                </a:solidFill>
                <a:latin typeface="Tahoma" pitchFamily="34" charset="0"/>
              </a:rPr>
              <a:t>  </a:t>
            </a:r>
            <a:endParaRPr lang="en-US" sz="1400" b="1" dirty="0">
              <a:solidFill>
                <a:srgbClr val="FF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29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647700"/>
          </a:xfrm>
          <a:solidFill>
            <a:srgbClr val="DDDDDD"/>
          </a:solidFill>
        </p:spPr>
        <p:txBody>
          <a:bodyPr anchor="b"/>
          <a:lstStyle/>
          <a:p>
            <a:pPr eaLnBrk="1" hangingPunct="1"/>
            <a:r>
              <a:rPr lang="sk-SK" sz="2800" b="1" dirty="0" smtClean="0">
                <a:solidFill>
                  <a:srgbClr val="006600"/>
                </a:solidFill>
              </a:rPr>
              <a:t/>
            </a:r>
            <a:br>
              <a:rPr lang="sk-SK" sz="2800" b="1" dirty="0" smtClean="0">
                <a:solidFill>
                  <a:srgbClr val="006600"/>
                </a:solidFill>
              </a:rPr>
            </a:br>
            <a:r>
              <a:rPr lang="sk-SK" sz="2800" b="1" dirty="0" smtClean="0">
                <a:solidFill>
                  <a:srgbClr val="006600"/>
                </a:solidFill>
              </a:rPr>
              <a:t> </a:t>
            </a:r>
            <a:r>
              <a:rPr lang="sk-SK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Environmentálny </a:t>
            </a:r>
            <a:r>
              <a:rPr lang="sk-SK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fond </a:t>
            </a:r>
            <a:r>
              <a:rPr lang="en-US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(EF</a:t>
            </a:r>
            <a:r>
              <a:rPr lang="en-US" sz="2800" b="1" dirty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sk-SK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GB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sk-SK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1</a:t>
            </a:r>
            <a:r>
              <a:rPr lang="en-GB" sz="2800" b="1" dirty="0" smtClean="0">
                <a:solidFill>
                  <a:srgbClr val="336699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sk-SK" sz="2800" dirty="0" smtClean="0"/>
              <a:t> </a:t>
            </a:r>
            <a:endParaRPr lang="en-GB" sz="2800" dirty="0" smtClean="0"/>
          </a:p>
        </p:txBody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28775"/>
            <a:ext cx="8501063" cy="4895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zriadený Z. č. 587/2004 </a:t>
            </a:r>
            <a:r>
              <a:rPr lang="sk-SK" sz="2000" b="1" dirty="0" err="1">
                <a:solidFill>
                  <a:srgbClr val="000066"/>
                </a:solidFill>
                <a:latin typeface="Tahoma" pitchFamily="34" charset="0"/>
              </a:rPr>
              <a:t>Z.z</a:t>
            </a: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. o Environmentálnom fonde </a:t>
            </a:r>
          </a:p>
          <a:p>
            <a:pPr>
              <a:lnSpc>
                <a:spcPct val="90000"/>
              </a:lnSpc>
            </a:pP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organizácia s celoslovenskou </a:t>
            </a:r>
            <a:r>
              <a:rPr lang="sk-SK" sz="2000" b="1" dirty="0" smtClean="0">
                <a:solidFill>
                  <a:srgbClr val="000066"/>
                </a:solidFill>
                <a:latin typeface="Tahoma" pitchFamily="34" charset="0"/>
              </a:rPr>
              <a:t>pôsobnosťou </a:t>
            </a:r>
            <a:endParaRPr lang="sk-SK" sz="2000" b="1" dirty="0">
              <a:solidFill>
                <a:srgbClr val="000066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štátna podpora starostlivosti o životné prostredie a tvorbu životného prostredia na princípoch trvalo udržateľného rozvoja</a:t>
            </a:r>
          </a:p>
          <a:p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Podrobnosti o podmienkach poskytovania a použitia podpory Vyhláška MŽP SR č. 157/2005 Z. z., ktorou sa vykonáva zákon o Environmentálnom fonde</a:t>
            </a:r>
          </a:p>
          <a:p>
            <a:pPr>
              <a:lnSpc>
                <a:spcPct val="90000"/>
              </a:lnSpc>
            </a:pPr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vlastné zdroje vo výške min. 5% na spolufinancovanie</a:t>
            </a:r>
          </a:p>
          <a:p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Žiadosti o podporu formou dotácie predkladá žiadateľ fondu k 31. októbru predchádzajúceho rozpočtového roka</a:t>
            </a:r>
          </a:p>
          <a:p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Žiadosti o podporu formou úveru predkladá žiadateľ fondu v priebehu kalendárneho </a:t>
            </a:r>
            <a:r>
              <a:rPr lang="sk-SK" sz="2000" b="1" dirty="0" smtClean="0">
                <a:solidFill>
                  <a:srgbClr val="000066"/>
                </a:solidFill>
                <a:latin typeface="Tahoma" pitchFamily="34" charset="0"/>
              </a:rPr>
              <a:t>roka</a:t>
            </a:r>
          </a:p>
          <a:p>
            <a:pPr lvl="0"/>
            <a:r>
              <a:rPr lang="sk-SK" sz="2000" b="1" dirty="0">
                <a:solidFill>
                  <a:srgbClr val="000066"/>
                </a:solidFill>
                <a:latin typeface="Tahoma" pitchFamily="34" charset="0"/>
              </a:rPr>
              <a:t>Podrobnosti o podmienkach podpory ustanovuje § 8 zákona o Environmentálnom fonde a § 2 vyhlášky. </a:t>
            </a:r>
          </a:p>
          <a:p>
            <a:endParaRPr lang="sk-SK" sz="2000" b="1" dirty="0">
              <a:solidFill>
                <a:srgbClr val="000066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endParaRPr lang="cs-CZ" sz="2000" dirty="0"/>
          </a:p>
        </p:txBody>
      </p:sp>
      <p:grpSp>
        <p:nvGrpSpPr>
          <p:cNvPr id="93187" name="Group 35"/>
          <p:cNvGrpSpPr>
            <a:grpSpLocks/>
          </p:cNvGrpSpPr>
          <p:nvPr/>
        </p:nvGrpSpPr>
        <p:grpSpPr bwMode="auto">
          <a:xfrm>
            <a:off x="539750" y="44450"/>
            <a:ext cx="5834063" cy="646113"/>
            <a:chOff x="340" y="63"/>
            <a:chExt cx="3674" cy="407"/>
          </a:xfrm>
        </p:grpSpPr>
        <p:pic>
          <p:nvPicPr>
            <p:cNvPr id="93188" name="Picture 29" descr="logo_mzpsr[1]"/>
            <p:cNvPicPr>
              <a:picLocks noChangeAspect="1" noChangeArrowheads="1"/>
            </p:cNvPicPr>
            <p:nvPr/>
          </p:nvPicPr>
          <p:blipFill>
            <a:blip r:embed="rId3">
              <a:lum bright="-30000"/>
            </a:blip>
            <a:srcRect/>
            <a:stretch>
              <a:fillRect/>
            </a:stretch>
          </p:blipFill>
          <p:spPr bwMode="auto">
            <a:xfrm>
              <a:off x="657" y="73"/>
              <a:ext cx="295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89" name="Picture 30" descr="Slovensky 2"/>
            <p:cNvPicPr>
              <a:picLocks noChangeArrowheads="1"/>
            </p:cNvPicPr>
            <p:nvPr/>
          </p:nvPicPr>
          <p:blipFill>
            <a:blip r:embed="rId4">
              <a:lum contrast="30000"/>
            </a:blip>
            <a:srcRect/>
            <a:stretch>
              <a:fillRect/>
            </a:stretch>
          </p:blipFill>
          <p:spPr bwMode="auto">
            <a:xfrm>
              <a:off x="340" y="91"/>
              <a:ext cx="272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957" y="63"/>
              <a:ext cx="305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Ministerstvo životného prostredia</a:t>
              </a:r>
            </a:p>
            <a:p>
              <a:pPr>
                <a:defRPr/>
              </a:pPr>
              <a:r>
                <a:rPr lang="sk-SK" b="1">
                  <a:solidFill>
                    <a:srgbClr val="0066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inion Pro Med"/>
                </a:rPr>
                <a:t>Slovenskej republiky</a:t>
              </a:r>
              <a:endParaRPr lang="en-GB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inion Pro Me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409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volený návrh">
  <a:themeElements>
    <a:clrScheme name="Predvolený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volený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Javorové listy">
  <a:themeElements>
    <a:clrScheme name="Javorové listy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Javorové list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Javorové listy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orové listy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Vlastný návr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Vlastný návr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Javorové listy">
  <a:themeElements>
    <a:clrScheme name="Javorové listy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Javorové list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Javorové listy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orové listy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Javorové listy">
  <a:themeElements>
    <a:clrScheme name="Javorové listy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Javorové list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Javorové listy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orové listy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Javorové listy">
  <a:themeElements>
    <a:clrScheme name="Javorové listy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Javorové list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Javorové listy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orové listy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ové listy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3294</TotalTime>
  <Words>1780</Words>
  <Application>Microsoft Office PowerPoint</Application>
  <PresentationFormat>Prezentácia na obrazovke (4:3)</PresentationFormat>
  <Paragraphs>375</Paragraphs>
  <Slides>26</Slides>
  <Notes>26</Notes>
  <HiddenSlides>0</HiddenSlides>
  <MMClips>0</MMClips>
  <ScaleCrop>false</ScaleCrop>
  <HeadingPairs>
    <vt:vector size="4" baseType="variant">
      <vt:variant>
        <vt:lpstr>Motív</vt:lpstr>
      </vt:variant>
      <vt:variant>
        <vt:i4>7</vt:i4>
      </vt:variant>
      <vt:variant>
        <vt:lpstr>Nadpisy snímok</vt:lpstr>
      </vt:variant>
      <vt:variant>
        <vt:i4>26</vt:i4>
      </vt:variant>
    </vt:vector>
  </HeadingPairs>
  <TitlesOfParts>
    <vt:vector size="33" baseType="lpstr">
      <vt:lpstr>Predvolený návrh</vt:lpstr>
      <vt:lpstr>2_Javorové listy</vt:lpstr>
      <vt:lpstr>Vlastný návrh</vt:lpstr>
      <vt:lpstr>1_Vlastný návrh</vt:lpstr>
      <vt:lpstr>3_Javorové listy</vt:lpstr>
      <vt:lpstr>1_Javorové listy</vt:lpstr>
      <vt:lpstr>Javorové listy</vt:lpstr>
      <vt:lpstr>Finančné nástroje podpory environmentálnych projektov samospráv v Slovenskej republike</vt:lpstr>
      <vt:lpstr> Prehľad možných finančných zdrojov (1) </vt:lpstr>
      <vt:lpstr>  Prehľad možných finančných zdrojov (2)</vt:lpstr>
      <vt:lpstr>  Operačný program ŽP (1) </vt:lpstr>
      <vt:lpstr> Operačný program ŽP - prioritná os 3 : (2) </vt:lpstr>
      <vt:lpstr> Operačný cieľ 3.2. : (1) </vt:lpstr>
      <vt:lpstr> Operačný cieľ 3.2. : Oprávnení príjimatelia (2) </vt:lpstr>
      <vt:lpstr>  Prehľad podporených projektov do 30.5.2011</vt:lpstr>
      <vt:lpstr>  Environmentálny fond (EF) (1) </vt:lpstr>
      <vt:lpstr>  Oblasti podpory (2) </vt:lpstr>
      <vt:lpstr>  Žiadateľ o podporu (3) </vt:lpstr>
      <vt:lpstr>  Prehľad schválených finančných prostriedkoch z EF</vt:lpstr>
      <vt:lpstr>  Zelená investičná schéma (1) </vt:lpstr>
      <vt:lpstr>  Zelená investičná schéma (2) </vt:lpstr>
      <vt:lpstr>Prezentácia programu PowerPoint</vt:lpstr>
      <vt:lpstr>Žiadateľ o podporu (4)</vt:lpstr>
      <vt:lpstr>Podporované činnosti formou dotácii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MZP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vidovam</dc:creator>
  <cp:lastModifiedBy>Mario Gnida</cp:lastModifiedBy>
  <cp:revision>268</cp:revision>
  <cp:lastPrinted>2011-09-24T14:28:18Z</cp:lastPrinted>
  <dcterms:created xsi:type="dcterms:W3CDTF">2011-06-13T11:19:43Z</dcterms:created>
  <dcterms:modified xsi:type="dcterms:W3CDTF">2011-09-29T05:45:20Z</dcterms:modified>
</cp:coreProperties>
</file>