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70" r:id="rId5"/>
    <p:sldId id="268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71" r:id="rId14"/>
    <p:sldId id="265" r:id="rId15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Miháliková" initials="ML" lastIdx="0" clrIdx="0">
    <p:extLst>
      <p:ext uri="{19B8F6BF-5375-455C-9EA6-DF929625EA0E}">
        <p15:presenceInfo xmlns:p15="http://schemas.microsoft.com/office/powerpoint/2012/main" userId="Lucia Miháli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EAEAEA"/>
    <a:srgbClr val="4343FF"/>
    <a:srgbClr val="0000C4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5239A-1377-45BC-B190-C4FC9306963A}" type="datetimeFigureOut">
              <a:rPr lang="sk-SK" smtClean="0"/>
              <a:pPr/>
              <a:t>27. 1. 2017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431-7E70-4F05-8EE3-AD65C2EB704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373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72431-7E70-4F05-8EE3-AD65C2EB7040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27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72431-7E70-4F05-8EE3-AD65C2EB7040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571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72431-7E70-4F05-8EE3-AD65C2EB7040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0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5AF-6AF3-4983-8B29-C06B55CDE915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2FC-0A3E-40B2-AD08-4F1F4C2F896E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694-9D83-41C1-8E91-4E7CE08B1836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E8B0-C685-451E-9CD3-23ED5FA9452E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EDB2-FB14-4E63-A67A-2C5E1E4A6447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62F8-6E55-4679-B250-1CC09FE559FB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43A-C877-4EBF-8BB0-BA62CFC9F23E}" type="datetime1">
              <a:rPr lang="sk-SK" smtClean="0"/>
              <a:t>27. 1. 2017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EC79-E1CA-4503-A1DB-93DAAB6D80EB}" type="datetime1">
              <a:rPr lang="sk-SK" smtClean="0"/>
              <a:t>27. 1. 2017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A3B5-F4DC-4A87-B72C-039C89CAC301}" type="datetime1">
              <a:rPr lang="sk-SK" smtClean="0"/>
              <a:t>27. 1. 2017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9D-1FEE-47C0-A787-4930CE799F3D}" type="datetime1">
              <a:rPr lang="sk-SK" smtClean="0"/>
              <a:t>27. 1. 2017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BB4-F5DF-4944-8450-38A40F66B5F9}" type="datetime1">
              <a:rPr lang="sk-SK" smtClean="0"/>
              <a:t>27. 1. 2017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2E11-EE38-4F93-A593-97FFC612D762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CE6-0FF2-400A-BA77-5A5A1CCEDE8A}" type="datetime1">
              <a:rPr lang="sk-SK" smtClean="0"/>
              <a:t>27. 1. 2017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CFBF-2DA9-41D6-B6F0-814D3F326161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5DC6-E29A-401F-93E8-FC2D15BF4361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82B3-E3AE-4DDB-BDC3-2E45EA9EC3B6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6F-718A-41FC-B84C-E5C6444701C3}" type="datetime1">
              <a:rPr lang="sk-SK" smtClean="0"/>
              <a:t>27. 1. 2017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45B-0CF9-4860-9D06-23E141A4EC3F}" type="datetime1">
              <a:rPr lang="sk-SK" smtClean="0"/>
              <a:t>27. 1. 2017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ED81-164E-4F39-9560-A4C6291A6241}" type="datetime1">
              <a:rPr lang="sk-SK" smtClean="0"/>
              <a:t>27. 1. 2017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DBA4-738B-4C61-8134-450F578C46F7}" type="datetime1">
              <a:rPr lang="sk-SK" smtClean="0"/>
              <a:t>27. 1. 2017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D279-E71A-403D-866D-FD0999F64F6F}" type="datetime1">
              <a:rPr lang="sk-SK" smtClean="0"/>
              <a:t>27. 1. 2017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5C12-738D-4A18-A774-4697DBEAA642}" type="datetime1">
              <a:rPr lang="sk-SK" smtClean="0"/>
              <a:t>27. 1. 2017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C6EB-FD2F-43F2-A96F-382765FE97E8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biLevel thresh="50000"/>
            <a:lum bright="9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BE3A-76A6-4F27-9F61-096762A82800}" type="datetime1">
              <a:rPr lang="sk-SK" smtClean="0"/>
              <a:t>27. 1. 2017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2. február 2017, Veľký Meder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BF5E-2E5F-4569-B896-87B6791EDC1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epsas.sk/ProgramRozvoja.asp?kod=338" TargetMode="External"/><Relationship Id="rId4" Type="http://schemas.openxmlformats.org/officeDocument/2006/relationships/hyperlink" Target="http://www.mhsr.sk/projekty-spolocneho-zaujmu--pc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Autofit/>
          </a:bodyPr>
          <a:lstStyle/>
          <a:p>
            <a:r>
              <a:rPr lang="sk-SK" sz="3600" b="1" dirty="0"/>
              <a:t>VÝSTAVBA 2x400 kV VEDENIA</a:t>
            </a:r>
            <a:r>
              <a:rPr lang="sk-SK" sz="3600" b="1" cap="all" dirty="0"/>
              <a:t/>
            </a:r>
            <a:br>
              <a:rPr lang="sk-SK" sz="3600" b="1" cap="all" dirty="0"/>
            </a:br>
            <a:r>
              <a:rPr lang="sk-SK" sz="3600" b="1" cap="all" dirty="0" smtClean="0"/>
              <a:t>Rimavská sobota </a:t>
            </a:r>
            <a:r>
              <a:rPr lang="sk-SK" sz="3600" b="1" cap="all" dirty="0"/>
              <a:t>– štátna hranica </a:t>
            </a:r>
            <a:r>
              <a:rPr lang="sk-SK" sz="3600" b="1" cap="all" dirty="0" smtClean="0"/>
              <a:t/>
            </a:r>
            <a:br>
              <a:rPr lang="sk-SK" sz="3600" b="1" cap="all" dirty="0" smtClean="0"/>
            </a:br>
            <a:r>
              <a:rPr lang="sk-SK" sz="3600" b="1" cap="all" dirty="0" smtClean="0"/>
              <a:t>s Maďarskom</a:t>
            </a:r>
            <a:endParaRPr lang="sk-SK" sz="48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07504" y="3284984"/>
            <a:ext cx="8928992" cy="1148373"/>
          </a:xfrm>
        </p:spPr>
        <p:txBody>
          <a:bodyPr>
            <a:normAutofit/>
          </a:bodyPr>
          <a:lstStyle/>
          <a:p>
            <a:r>
              <a:rPr lang="sk-SK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Verejné </a:t>
            </a:r>
            <a:r>
              <a:rPr lang="sk-SK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prerokovanie plánovaného projektu </a:t>
            </a:r>
            <a:r>
              <a:rPr lang="sk-SK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sk-SK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zmysle nariadenia EP a Rady (EÚ) č. 347/2013 o usmerneniach pre </a:t>
            </a:r>
            <a:r>
              <a:rPr lang="sk-SK" sz="2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transeurópsku</a:t>
            </a:r>
            <a:r>
              <a:rPr lang="sk-SK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energetickú </a:t>
            </a:r>
            <a:r>
              <a:rPr lang="sk-SK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infraštruktúru.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98854"/>
            <a:ext cx="4405560" cy="612000"/>
          </a:xfrm>
          <a:prstGeom prst="rect">
            <a:avLst/>
          </a:prstGeom>
        </p:spPr>
      </p:pic>
      <p:sp>
        <p:nvSpPr>
          <p:cNvPr id="8" name="object 57"/>
          <p:cNvSpPr>
            <a:spLocks noChangeAspect="1"/>
          </p:cNvSpPr>
          <p:nvPr/>
        </p:nvSpPr>
        <p:spPr>
          <a:xfrm>
            <a:off x="7596336" y="260631"/>
            <a:ext cx="1199106" cy="888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tx1"/>
                </a:solidFill>
              </a:rPr>
              <a:t>26. január 2017, Rimavská Sobota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286000" y="4939714"/>
            <a:ext cx="4572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2400" b="1" dirty="0"/>
              <a:t>Filip Zeman</a:t>
            </a:r>
            <a:br>
              <a:rPr lang="sk-SK" sz="2400" b="1" dirty="0"/>
            </a:br>
            <a:r>
              <a:rPr lang="sk-SK" dirty="0" smtClean="0"/>
              <a:t>Slovenská </a:t>
            </a:r>
            <a:r>
              <a:rPr lang="sk-SK" dirty="0"/>
              <a:t>elektrizačná prenosová sústava, a. s</a:t>
            </a:r>
            <a:r>
              <a:rPr lang="sk-SK" dirty="0" smtClean="0"/>
              <a:t>.</a:t>
            </a:r>
          </a:p>
          <a:p>
            <a:pPr algn="ctr">
              <a:spcBef>
                <a:spcPts val="300"/>
              </a:spcBef>
            </a:pPr>
            <a:r>
              <a:rPr lang="sk-SK" b="1" dirty="0">
                <a:solidFill>
                  <a:srgbClr val="00794A"/>
                </a:solidFill>
                <a:cs typeface="Arial" panose="020B0604020202020204" pitchFamily="34" charset="0"/>
              </a:rPr>
              <a:t>Sekcia rozvoja elektrizačnej </a:t>
            </a:r>
            <a:r>
              <a:rPr lang="sk-SK" b="1" dirty="0" smtClean="0">
                <a:solidFill>
                  <a:srgbClr val="00794A"/>
                </a:solidFill>
                <a:cs typeface="Arial" panose="020B0604020202020204" pitchFamily="34" charset="0"/>
              </a:rPr>
              <a:t>sústavy</a:t>
            </a:r>
          </a:p>
          <a:p>
            <a:pPr algn="ctr">
              <a:spcBef>
                <a:spcPts val="300"/>
              </a:spcBef>
            </a:pPr>
            <a:r>
              <a:rPr lang="sk-SK" dirty="0" smtClean="0"/>
              <a:t>Odbor </a:t>
            </a:r>
            <a:r>
              <a:rPr lang="sk-SK" dirty="0"/>
              <a:t>rozvoja prenosovej </a:t>
            </a:r>
            <a:r>
              <a:rPr lang="sk-SK" dirty="0" smtClean="0"/>
              <a:t>sústavy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0" y="6491757"/>
            <a:ext cx="2895600" cy="365125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tx1"/>
                </a:solidFill>
              </a:rPr>
              <a:t>26. január 2017, Rimavská Sobota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1268348"/>
            <a:ext cx="7920880" cy="445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k-SK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Projekty spoločného záujmu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k-SK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3" indent="-3587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58775" algn="l"/>
              </a:tabLst>
            </a:pP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projekt výstavby cezhraničného vedenia Rimavská Sobota (SK) – </a:t>
            </a:r>
            <a:r>
              <a:rPr lang="sk-SK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Sajoivánka</a:t>
            </a: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(HU), ktorého súčasťou je aj </a:t>
            </a:r>
            <a:r>
              <a:rPr lang="sk-SK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výstavba vedenia 2x400 kV </a:t>
            </a:r>
            <a:r>
              <a:rPr lang="sk-SK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sk-SK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Rimavská Sobota – štátna hranica SK/HU</a:t>
            </a: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bol delegovaným nariadením Európskej komisie č. 2016/89 z novembra 2015 zaradený do zoznamu projektov spoločného záujmu (v poradí už 2. zoznam PCI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sk-SK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realizácia 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projektov zaradených do </a:t>
            </a: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zoznamu projektov PCI podlieha 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ustanoveniam podľa nariadenie  EP a Rady (EÚ) č. 347/2013 o usmerneniach pre </a:t>
            </a:r>
            <a:r>
              <a:rPr lang="sk-SK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transeurópsku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energetickú </a:t>
            </a: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infraštruktúru;</a:t>
            </a:r>
            <a:endParaRPr lang="sk-SK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SEPS získala finančná pomoc z fondu EÚ (nástroj CEF) vo výške 50 % nákladov na </a:t>
            </a: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prípravu 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dokumentácie a </a:t>
            </a: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 činnosti 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spojené so získaním územného rozhodnutia a stavebného povolenia (projektové a inžinierske činnosti).</a:t>
            </a:r>
            <a:endParaRPr lang="sk-SK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6000"/>
            <a:ext cx="4405560" cy="612000"/>
          </a:xfrm>
          <a:prstGeom prst="rect">
            <a:avLst/>
          </a:prstGeom>
        </p:spPr>
      </p:pic>
      <p:sp>
        <p:nvSpPr>
          <p:cNvPr id="5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3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tx1"/>
                </a:solidFill>
              </a:rPr>
              <a:t>26. január 2017, Rimavská Sobota</a:t>
            </a:r>
          </a:p>
        </p:txBody>
      </p:sp>
      <p:sp>
        <p:nvSpPr>
          <p:cNvPr id="3" name="Obdĺžnik 2"/>
          <p:cNvSpPr/>
          <p:nvPr/>
        </p:nvSpPr>
        <p:spPr>
          <a:xfrm>
            <a:off x="539552" y="1628800"/>
            <a:ext cx="8064896" cy="349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k-SK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Dôležitosť vybudovania </a:t>
            </a:r>
            <a:r>
              <a:rPr lang="sk-SK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slovensko</a:t>
            </a:r>
            <a:r>
              <a:rPr lang="sk-SK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– maďarských prepojení</a:t>
            </a:r>
            <a:endParaRPr lang="sk-SK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zvýšiť prenosovú kapacitu na </a:t>
            </a: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SK 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– HU profile a tým odstrániť existujúce úzke miesto v regióne východnej Európy;</a:t>
            </a:r>
            <a:endParaRPr lang="sk-SK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poskytnúť dostatočné prenosové kapacity  na  prenos plánovaných obchodných tokov elektriny, a tak prispieť k implementácii jednotného európskeho trhu s elektrinou a napomôcť k zvýšeniu </a:t>
            </a: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konkurencieschopnosti 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regiónu a k plneniu priorít energetickej únie;</a:t>
            </a:r>
            <a:endParaRPr lang="sk-SK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k-SK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udržať </a:t>
            </a:r>
            <a:r>
              <a:rPr lang="sk-SK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bezpečnosť prevádzky a spoľahlivosť prenosovej sústavy Slovenska a Maďarska.</a:t>
            </a:r>
            <a:endParaRPr lang="sk-SK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396000"/>
            <a:ext cx="4405560" cy="612000"/>
          </a:xfrm>
          <a:prstGeom prst="rect">
            <a:avLst/>
          </a:prstGeom>
        </p:spPr>
      </p:pic>
      <p:sp>
        <p:nvSpPr>
          <p:cNvPr id="5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0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tx1"/>
                </a:solidFill>
              </a:rPr>
              <a:t>26. január 2017, Rimavská Sobota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6000"/>
            <a:ext cx="4405560" cy="612000"/>
          </a:xfrm>
          <a:prstGeom prst="rect">
            <a:avLst/>
          </a:prstGeom>
        </p:spPr>
      </p:pic>
      <p:sp>
        <p:nvSpPr>
          <p:cNvPr id="4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BlokTextu 4"/>
          <p:cNvSpPr txBox="1"/>
          <p:nvPr/>
        </p:nvSpPr>
        <p:spPr>
          <a:xfrm>
            <a:off x="251520" y="1412776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k-SK" sz="2800" dirty="0" smtClean="0"/>
              <a:t>Podrobné informácie </a:t>
            </a:r>
            <a:r>
              <a:rPr lang="sk-SK" sz="2800" dirty="0"/>
              <a:t>o </a:t>
            </a:r>
            <a:r>
              <a:rPr lang="sk-SK" sz="2800" dirty="0" smtClean="0"/>
              <a:t>tomto </a:t>
            </a:r>
            <a:r>
              <a:rPr lang="sk-SK" sz="2800" dirty="0" err="1" smtClean="0"/>
              <a:t>PCI</a:t>
            </a:r>
            <a:r>
              <a:rPr lang="sk-SK" sz="2800" dirty="0" smtClean="0"/>
              <a:t> projekte sú </a:t>
            </a:r>
            <a:r>
              <a:rPr lang="sk-SK" sz="2800" dirty="0"/>
              <a:t>dostupné na </a:t>
            </a:r>
            <a:r>
              <a:rPr lang="sk-SK" sz="2800" dirty="0" smtClean="0"/>
              <a:t>webovej </a:t>
            </a:r>
            <a:r>
              <a:rPr lang="sk-SK" sz="2800" dirty="0"/>
              <a:t>stránke </a:t>
            </a:r>
            <a:r>
              <a:rPr lang="sk-SK" sz="2800" dirty="0" err="1"/>
              <a:t>MH</a:t>
            </a:r>
            <a:r>
              <a:rPr lang="sk-SK" sz="2800" dirty="0"/>
              <a:t> </a:t>
            </a:r>
            <a:r>
              <a:rPr lang="sk-SK" sz="2800" dirty="0" smtClean="0"/>
              <a:t>SR:</a:t>
            </a:r>
          </a:p>
          <a:p>
            <a:pPr algn="ctr"/>
            <a:r>
              <a:rPr lang="sk-SK" sz="2800" b="1" dirty="0">
                <a:solidFill>
                  <a:srgbClr val="0000FF"/>
                </a:solidFill>
                <a:hlinkClick r:id="rId4"/>
              </a:rPr>
              <a:t>http://www.mhsr.sk/projekty-spolocneho-zaujmu--</a:t>
            </a:r>
            <a:r>
              <a:rPr lang="sk-SK" sz="2800" b="1" dirty="0" smtClean="0">
                <a:solidFill>
                  <a:srgbClr val="0000FF"/>
                </a:solidFill>
                <a:hlinkClick r:id="rId4"/>
              </a:rPr>
              <a:t>pci</a:t>
            </a:r>
            <a:endParaRPr lang="sk-SK" sz="2800" b="1" dirty="0" smtClean="0">
              <a:solidFill>
                <a:srgbClr val="0000FF"/>
              </a:solidFill>
            </a:endParaRPr>
          </a:p>
          <a:p>
            <a:pPr algn="ctr"/>
            <a:endParaRPr lang="sk-SK" sz="2800" b="1" dirty="0" smtClean="0">
              <a:solidFill>
                <a:srgbClr val="0000FF"/>
              </a:solidFill>
            </a:endParaRPr>
          </a:p>
          <a:p>
            <a:pPr algn="ctr"/>
            <a:endParaRPr lang="sk-SK" sz="2800" b="1" dirty="0">
              <a:solidFill>
                <a:srgbClr val="0000FF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sk-SK" sz="2800" dirty="0"/>
              <a:t>Ďalšie informácie o rozvojových zámeroch SEPS sú dostupné aj v dokumente </a:t>
            </a:r>
            <a:r>
              <a:rPr lang="sk-SK" sz="2800" dirty="0" smtClean="0"/>
              <a:t>„</a:t>
            </a:r>
            <a:r>
              <a:rPr lang="sk-SK" sz="2800" i="1" dirty="0" smtClean="0"/>
              <a:t>Desaťročný </a:t>
            </a:r>
            <a:r>
              <a:rPr lang="sk-SK" sz="2800" i="1" dirty="0"/>
              <a:t>plán rozvoja prenosovej sústavy SR na roky 2016 až </a:t>
            </a:r>
            <a:r>
              <a:rPr lang="sk-SK" sz="2800" i="1" dirty="0" smtClean="0"/>
              <a:t>2025</a:t>
            </a:r>
            <a:r>
              <a:rPr lang="sk-SK" sz="2800" dirty="0" smtClean="0"/>
              <a:t>“</a:t>
            </a:r>
            <a:endParaRPr lang="sk-SK" sz="2800" dirty="0"/>
          </a:p>
          <a:p>
            <a:pPr algn="ctr"/>
            <a:r>
              <a:rPr lang="sk-SK" sz="2800" b="1" dirty="0">
                <a:solidFill>
                  <a:srgbClr val="0000FF"/>
                </a:solidFill>
                <a:hlinkClick r:id="rId5"/>
              </a:rPr>
              <a:t>http://</a:t>
            </a:r>
            <a:r>
              <a:rPr lang="sk-SK" sz="2800" b="1" dirty="0" smtClean="0">
                <a:solidFill>
                  <a:srgbClr val="0000FF"/>
                </a:solidFill>
                <a:hlinkClick r:id="rId5"/>
              </a:rPr>
              <a:t>www.sepsas.sk/ProgramRozvoja.asp?kod=338</a:t>
            </a:r>
            <a:r>
              <a:rPr lang="sk-SK" sz="2800" b="1" dirty="0" smtClean="0">
                <a:solidFill>
                  <a:srgbClr val="0000FF"/>
                </a:solidFill>
              </a:rPr>
              <a:t> </a:t>
            </a:r>
            <a:endParaRPr lang="sk-SK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tx1"/>
                </a:solidFill>
              </a:rPr>
              <a:t>26. január 2017, Rimavská Sobota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6000"/>
            <a:ext cx="4405560" cy="612000"/>
          </a:xfrm>
          <a:prstGeom prst="rect">
            <a:avLst/>
          </a:prstGeom>
        </p:spPr>
      </p:pic>
      <p:sp>
        <p:nvSpPr>
          <p:cNvPr id="4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BlokTextu 4"/>
          <p:cNvSpPr txBox="1"/>
          <p:nvPr/>
        </p:nvSpPr>
        <p:spPr>
          <a:xfrm>
            <a:off x="755576" y="2587551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8097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tx1"/>
                </a:solidFill>
              </a:rPr>
              <a:t>26. február 2017, Veľký Meder 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396000"/>
            <a:ext cx="4405560" cy="612000"/>
          </a:xfrm>
          <a:prstGeom prst="rect">
            <a:avLst/>
          </a:prstGeom>
        </p:spPr>
      </p:pic>
      <p:sp>
        <p:nvSpPr>
          <p:cNvPr id="8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BlokTextu 8"/>
          <p:cNvSpPr txBox="1"/>
          <p:nvPr/>
        </p:nvSpPr>
        <p:spPr>
          <a:xfrm>
            <a:off x="1115616" y="2132856"/>
            <a:ext cx="7272808" cy="265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sk-SK" b="1" dirty="0" smtClean="0"/>
              <a:t>Spoločnosť </a:t>
            </a:r>
            <a:r>
              <a:rPr lang="sk-SK" b="1" dirty="0"/>
              <a:t>SEPS</a:t>
            </a:r>
            <a:endParaRPr lang="sk-SK" dirty="0"/>
          </a:p>
          <a:p>
            <a:pPr marL="285750" lvl="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SEPS – Slovenská elektrizačná prenosová sústava, a. s</a:t>
            </a:r>
            <a:r>
              <a:rPr lang="sk-SK" dirty="0" smtClean="0"/>
              <a:t>.;</a:t>
            </a:r>
            <a:endParaRPr lang="sk-SK" dirty="0"/>
          </a:p>
          <a:p>
            <a:pPr marL="285750" lvl="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prevádzkovateľ prenosovej sústavy </a:t>
            </a:r>
            <a:r>
              <a:rPr lang="sk-SK" dirty="0" smtClean="0"/>
              <a:t>SR (zákon 251/20123 </a:t>
            </a:r>
            <a:r>
              <a:rPr lang="sk-SK" dirty="0" err="1" smtClean="0"/>
              <a:t>Z.z</a:t>
            </a:r>
            <a:r>
              <a:rPr lang="sk-SK" dirty="0" smtClean="0"/>
              <a:t>., § </a:t>
            </a:r>
            <a:r>
              <a:rPr lang="sk-SK" dirty="0"/>
              <a:t>3</a:t>
            </a:r>
            <a:r>
              <a:rPr lang="sk-SK" dirty="0" smtClean="0"/>
              <a:t>);</a:t>
            </a:r>
            <a:endParaRPr lang="sk-SK" dirty="0"/>
          </a:p>
          <a:p>
            <a:pPr marL="285750" lvl="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realizátor </a:t>
            </a:r>
            <a:r>
              <a:rPr lang="sk-SK" dirty="0" smtClean="0"/>
              <a:t>projektu </a:t>
            </a:r>
            <a:r>
              <a:rPr lang="sk-SK" dirty="0"/>
              <a:t>výstavby </a:t>
            </a:r>
            <a:r>
              <a:rPr lang="sk-SK" b="1" dirty="0"/>
              <a:t>vedenia 2x400 kV </a:t>
            </a:r>
            <a:r>
              <a:rPr lang="sk-SK" b="1" dirty="0" smtClean="0"/>
              <a:t>Rimavská Sobota </a:t>
            </a:r>
            <a:r>
              <a:rPr lang="sk-SK" b="1" dirty="0"/>
              <a:t>– štátna hranica Slovensko / Maďarsko.</a:t>
            </a:r>
            <a:endParaRPr lang="sk-SK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785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tx1"/>
                </a:solidFill>
              </a:rPr>
              <a:t>2. február 2017, Rimavská Sobota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396000"/>
            <a:ext cx="4405560" cy="612000"/>
          </a:xfrm>
          <a:prstGeom prst="rect">
            <a:avLst/>
          </a:prstGeom>
        </p:spPr>
      </p:pic>
      <p:sp>
        <p:nvSpPr>
          <p:cNvPr id="7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BlokTextu 7"/>
          <p:cNvSpPr txBox="1"/>
          <p:nvPr/>
        </p:nvSpPr>
        <p:spPr>
          <a:xfrm>
            <a:off x="899592" y="1585519"/>
            <a:ext cx="7344816" cy="4219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k-SK" b="1" dirty="0" smtClean="0"/>
              <a:t>Účasť verejnosti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Koncepcia účasti verejnosti </a:t>
            </a:r>
            <a:r>
              <a:rPr lang="sk-SK" b="1" dirty="0" smtClean="0"/>
              <a:t>pred začatím povoľovacieho konania </a:t>
            </a:r>
            <a:r>
              <a:rPr lang="sk-SK" dirty="0" smtClean="0"/>
              <a:t>sa riadi ustanoveniami </a:t>
            </a:r>
            <a:r>
              <a:rPr lang="sk-SK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nariadenie  EP a Rady (EÚ) č. 347/2013 o usmerneniach pre </a:t>
            </a:r>
            <a:r>
              <a:rPr lang="sk-SK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transeurópsku</a:t>
            </a:r>
            <a:r>
              <a:rPr lang="sk-SK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energetickú </a:t>
            </a:r>
            <a:r>
              <a:rPr lang="sk-SK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infraštruktúru;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Zvýšenie účasti a informovanosti verejnosti v počiatočnom procese implementácie projektu;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0000"/>
                </a:solidFill>
                <a:cs typeface="Arial" panose="020B0604020202020204" pitchFamily="34" charset="0"/>
              </a:rPr>
              <a:t>Verejné prerokovanie je nad rámec verejnej konzultácie vykonanej </a:t>
            </a:r>
            <a:br>
              <a:rPr lang="sk-SK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sk-SK" dirty="0" smtClean="0">
                <a:solidFill>
                  <a:srgbClr val="000000"/>
                </a:solidFill>
                <a:cs typeface="Arial" panose="020B0604020202020204" pitchFamily="34" charset="0"/>
              </a:rPr>
              <a:t>v rámci procesu EIA;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0000"/>
                </a:solidFill>
                <a:cs typeface="Arial" panose="020B0604020202020204" pitchFamily="34" charset="0"/>
              </a:rPr>
              <a:t>Verejným prerokovaním nie je dotknuté právo účastníkov </a:t>
            </a:r>
            <a:r>
              <a:rPr lang="sk-SK" dirty="0" smtClean="0"/>
              <a:t>uplatniť </a:t>
            </a:r>
            <a:r>
              <a:rPr lang="sk-SK" dirty="0"/>
              <a:t>svoje pripomienky a námietky </a:t>
            </a:r>
            <a:r>
              <a:rPr lang="sk-SK" dirty="0" smtClean="0"/>
              <a:t>v územnom konaní v zmysle zákona č.50/1976 (Stavebný zákon).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55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tx1"/>
                </a:solidFill>
              </a:rPr>
              <a:t>26. január 2017, Rimavská Sobota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83568" y="112474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Schéma prenosovej sústavy Slovenskej republiky v roku 2016 (k 31.12.)</a:t>
            </a:r>
            <a:endParaRPr lang="sk-SK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6000"/>
            <a:ext cx="4405560" cy="612000"/>
          </a:xfrm>
          <a:prstGeom prst="rect">
            <a:avLst/>
          </a:prstGeom>
        </p:spPr>
      </p:pic>
      <p:sp>
        <p:nvSpPr>
          <p:cNvPr id="7" name="object 57"/>
          <p:cNvSpPr>
            <a:spLocks noChangeAspect="1"/>
          </p:cNvSpPr>
          <p:nvPr/>
        </p:nvSpPr>
        <p:spPr>
          <a:xfrm>
            <a:off x="7560000" y="360000"/>
            <a:ext cx="1199106" cy="89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11" name="Rovná spojnica 10"/>
          <p:cNvCxnSpPr/>
          <p:nvPr/>
        </p:nvCxnSpPr>
        <p:spPr>
          <a:xfrm flipV="1">
            <a:off x="467544" y="521293"/>
            <a:ext cx="11020" cy="2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611560" y="23488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75" y="1584256"/>
            <a:ext cx="8853285" cy="4752000"/>
          </a:xfrm>
          <a:prstGeom prst="rect">
            <a:avLst/>
          </a:prstGeom>
        </p:spPr>
      </p:pic>
      <p:pic>
        <p:nvPicPr>
          <p:cNvPr id="12" name="Obrázok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 t="50800" r="31009" b="8200"/>
          <a:stretch/>
        </p:blipFill>
        <p:spPr bwMode="auto">
          <a:xfrm>
            <a:off x="3420000" y="3999600"/>
            <a:ext cx="2847975" cy="19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3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19229" y="6492875"/>
            <a:ext cx="2895600" cy="365125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tx1"/>
                </a:solidFill>
              </a:rPr>
              <a:t>26. január 2017, Rimavská Sobota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396000"/>
            <a:ext cx="4405560" cy="612000"/>
          </a:xfrm>
          <a:prstGeom prst="rect">
            <a:avLst/>
          </a:prstGeom>
        </p:spPr>
      </p:pic>
      <p:sp>
        <p:nvSpPr>
          <p:cNvPr id="4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dĺžnik 4"/>
          <p:cNvSpPr/>
          <p:nvPr/>
        </p:nvSpPr>
        <p:spPr>
          <a:xfrm>
            <a:off x="107504" y="1350273"/>
            <a:ext cx="8496944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k-SK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Stručný opis vedenia</a:t>
            </a:r>
            <a:endParaRPr lang="sk-SK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k-SK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vedenie 2x400 kV medzi </a:t>
            </a:r>
            <a: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elektrickou stanicou (</a:t>
            </a:r>
            <a:r>
              <a:rPr lang="sk-SK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 Rimavská Sobota a </a:t>
            </a:r>
            <a:r>
              <a:rPr lang="sk-SK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štátnou hranicou </a:t>
            </a:r>
            <a: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sk-SK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Maďarskom, </a:t>
            </a:r>
            <a:r>
              <a:rPr lang="sk-SK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ku ktorému sa z maďarskej strany privedie obdobné vedenie </a:t>
            </a:r>
            <a: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sk-SK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Sajoivánka</a:t>
            </a:r>
            <a: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(HU</a:t>
            </a:r>
            <a: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), avšak </a:t>
            </a:r>
            <a:b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k-SK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vyzbrojené len jedným poťahom;</a:t>
            </a:r>
            <a:endParaRPr lang="sk-SK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07504" y="3353772"/>
            <a:ext cx="3384376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SzPct val="150000"/>
              <a:buFont typeface="Arial" panose="020B0604020202020204" pitchFamily="34" charset="0"/>
              <a:buChar char="•"/>
            </a:pPr>
            <a:r>
              <a:rPr lang="sk-SK" dirty="0" smtClean="0"/>
              <a:t>jeden </a:t>
            </a:r>
            <a:r>
              <a:rPr lang="sk-SK" dirty="0"/>
              <a:t>poťah </a:t>
            </a:r>
            <a:r>
              <a:rPr lang="sk-SK" dirty="0" smtClean="0"/>
              <a:t>dvojitého vedenia </a:t>
            </a:r>
            <a:r>
              <a:rPr lang="sk-SK" dirty="0"/>
              <a:t>na stožiari </a:t>
            </a:r>
            <a:r>
              <a:rPr lang="sk-SK" dirty="0" smtClean="0"/>
              <a:t>pred </a:t>
            </a:r>
            <a:r>
              <a:rPr lang="sk-SK" dirty="0"/>
              <a:t>zaústením do poľa č. 3 v </a:t>
            </a:r>
            <a:r>
              <a:rPr lang="sk-SK" dirty="0" err="1"/>
              <a:t>ESt</a:t>
            </a:r>
            <a:r>
              <a:rPr lang="sk-SK" dirty="0"/>
              <a:t> Rimavská Sobota </a:t>
            </a:r>
            <a:r>
              <a:rPr lang="sk-SK" dirty="0" smtClean="0"/>
              <a:t>a na </a:t>
            </a:r>
            <a:r>
              <a:rPr lang="sk-SK" dirty="0"/>
              <a:t>poslednom kotevnom stožiari na území SR </a:t>
            </a:r>
            <a:r>
              <a:rPr lang="sk-SK" dirty="0" smtClean="0"/>
              <a:t>bude prepojený </a:t>
            </a:r>
            <a:r>
              <a:rPr lang="sk-SK" dirty="0"/>
              <a:t>s druhým </a:t>
            </a:r>
            <a:r>
              <a:rPr lang="sk-SK" dirty="0" smtClean="0"/>
              <a:t>poťahom. 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4" t="49505" r="33047" b="8118"/>
          <a:stretch/>
        </p:blipFill>
        <p:spPr bwMode="auto">
          <a:xfrm>
            <a:off x="3779912" y="2693978"/>
            <a:ext cx="5153392" cy="38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/>
          <p:nvPr/>
        </p:nvPicPr>
        <p:blipFill rotWithShape="1">
          <a:blip r:embed="rId5"/>
          <a:srcRect l="49179" t="60371" r="36046" b="20368"/>
          <a:stretch/>
        </p:blipFill>
        <p:spPr>
          <a:xfrm>
            <a:off x="3779912" y="2693978"/>
            <a:ext cx="5153392" cy="38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6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1263" y="6492875"/>
            <a:ext cx="2895600" cy="365125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tx1"/>
                </a:solidFill>
              </a:rPr>
              <a:t>26</a:t>
            </a:r>
            <a:r>
              <a:rPr lang="sk-SK" b="1" dirty="0">
                <a:solidFill>
                  <a:schemeClr val="tx1"/>
                </a:solidFill>
              </a:rPr>
              <a:t>. január 2017, Rimavská Sobota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396000"/>
            <a:ext cx="4405560" cy="612000"/>
          </a:xfrm>
          <a:prstGeom prst="rect">
            <a:avLst/>
          </a:prstGeom>
        </p:spPr>
      </p:pic>
      <p:sp>
        <p:nvSpPr>
          <p:cNvPr id="4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dĺžnik 4"/>
          <p:cNvSpPr/>
          <p:nvPr/>
        </p:nvSpPr>
        <p:spPr>
          <a:xfrm>
            <a:off x="539552" y="1700808"/>
            <a:ext cx="8136904" cy="417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k-SK" dirty="0">
                <a:ea typeface="Times New Roman" panose="02020603050405020304" pitchFamily="18" charset="0"/>
                <a:cs typeface="Arial" panose="020B0604020202020204" pitchFamily="34" charset="0"/>
              </a:rPr>
              <a:t>dĺžka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vedenia: </a:t>
            </a:r>
            <a:r>
              <a:rPr lang="sk-SK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27 </a:t>
            </a:r>
            <a:r>
              <a:rPr lang="sk-SK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km</a:t>
            </a:r>
            <a:r>
              <a:rPr lang="sk-SK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sk-SK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k-SK" dirty="0">
                <a:ea typeface="Times New Roman" panose="02020603050405020304" pitchFamily="18" charset="0"/>
                <a:cs typeface="Arial" panose="020B0604020202020204" pitchFamily="34" charset="0"/>
              </a:rPr>
              <a:t>konfigurácia stožiarov: </a:t>
            </a:r>
            <a:r>
              <a:rPr lang="sk-SK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typ 2x400 kV DONAU</a:t>
            </a:r>
            <a:r>
              <a:rPr lang="sk-SK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/>
              <a:t>alt. </a:t>
            </a:r>
            <a:r>
              <a:rPr lang="sk-SK" sz="2400" b="1" dirty="0" smtClean="0">
                <a:solidFill>
                  <a:srgbClr val="FF0000"/>
                </a:solidFill>
              </a:rPr>
              <a:t>2x400 kV SÚDOK 		         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základná </a:t>
            </a:r>
            <a:r>
              <a:rPr lang="sk-SK" dirty="0">
                <a:ea typeface="Times New Roman" panose="02020603050405020304" pitchFamily="18" charset="0"/>
                <a:cs typeface="Arial" panose="020B0604020202020204" pitchFamily="34" charset="0"/>
              </a:rPr>
              <a:t>výška 40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m;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k-SK" dirty="0" smtClean="0">
                <a:ea typeface="Times New Roman" panose="02020603050405020304" pitchFamily="18" charset="0"/>
              </a:rPr>
              <a:t>celková šírka ochranného pásma: </a:t>
            </a:r>
            <a:r>
              <a:rPr lang="sk-SK" sz="24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78 m, </a:t>
            </a:r>
            <a:r>
              <a:rPr lang="sk-SK" dirty="0" smtClean="0">
                <a:ea typeface="Times New Roman" panose="02020603050405020304" pitchFamily="18" charset="0"/>
              </a:rPr>
              <a:t>resp.</a:t>
            </a:r>
            <a:r>
              <a:rPr lang="sk-SK" sz="24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69 m</a:t>
            </a:r>
            <a:r>
              <a:rPr lang="sk-SK" dirty="0" smtClean="0">
                <a:ea typeface="Times New Roman" panose="02020603050405020304" pitchFamily="18" charset="0"/>
              </a:rPr>
              <a:t>;</a:t>
            </a:r>
          </a:p>
          <a:p>
            <a:pPr marL="285750" lvl="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sk-SK" dirty="0" smtClean="0"/>
              <a:t>trasa vedenia:</a:t>
            </a:r>
          </a:p>
          <a:p>
            <a:pPr marL="266700" lvl="0">
              <a:lnSpc>
                <a:spcPct val="114000"/>
              </a:lnSpc>
              <a:buSzPct val="150000"/>
            </a:pPr>
            <a:r>
              <a:rPr lang="sk-SK" sz="2200" b="1" i="1" dirty="0" smtClean="0"/>
              <a:t>Banskobystrický </a:t>
            </a:r>
            <a:r>
              <a:rPr lang="sk-SK" sz="2200" b="1" i="1" dirty="0"/>
              <a:t>kraj: </a:t>
            </a:r>
            <a:r>
              <a:rPr lang="sk-SK" sz="2200" i="1" u="sng" dirty="0"/>
              <a:t>Okres </a:t>
            </a:r>
            <a:r>
              <a:rPr lang="sk-SK" sz="2200" i="1" u="sng" dirty="0" smtClean="0"/>
              <a:t>Rimavská Sobota:</a:t>
            </a:r>
            <a:r>
              <a:rPr lang="sk-SK" sz="2200" dirty="0" smtClean="0"/>
              <a:t> </a:t>
            </a:r>
            <a:r>
              <a:rPr lang="sk-SK" sz="2200" i="1" dirty="0" smtClean="0"/>
              <a:t>k</a:t>
            </a:r>
            <a:r>
              <a:rPr lang="sk-SK" sz="2200" i="1" dirty="0"/>
              <a:t>. ú. </a:t>
            </a:r>
            <a:r>
              <a:rPr lang="sk-SK" sz="2200" b="1" i="1" dirty="0"/>
              <a:t>Rimavská Sobota</a:t>
            </a:r>
            <a:r>
              <a:rPr lang="sk-SK" sz="2200" i="1" dirty="0"/>
              <a:t>, k. ú. </a:t>
            </a:r>
            <a:r>
              <a:rPr lang="sk-SK" sz="2200" b="1" i="1" dirty="0"/>
              <a:t>Rimavské Janovce</a:t>
            </a:r>
            <a:r>
              <a:rPr lang="sk-SK" sz="2200" i="1" dirty="0"/>
              <a:t>, k. ú</a:t>
            </a:r>
            <a:r>
              <a:rPr lang="sk-SK" sz="2200" b="1" i="1" dirty="0"/>
              <a:t>. Belín</a:t>
            </a:r>
            <a:r>
              <a:rPr lang="sk-SK" sz="2200" i="1" dirty="0"/>
              <a:t>, k. ú</a:t>
            </a:r>
            <a:r>
              <a:rPr lang="sk-SK" sz="2200" b="1" i="1" dirty="0"/>
              <a:t>. Sútor</a:t>
            </a:r>
            <a:r>
              <a:rPr lang="sk-SK" sz="2200" i="1" dirty="0"/>
              <a:t>, k. ú. </a:t>
            </a:r>
            <a:r>
              <a:rPr lang="sk-SK" sz="2200" b="1" i="1" dirty="0"/>
              <a:t>Radnovce</a:t>
            </a:r>
            <a:r>
              <a:rPr lang="sk-SK" sz="2200" i="1" dirty="0"/>
              <a:t>, k. ú. </a:t>
            </a:r>
            <a:r>
              <a:rPr lang="sk-SK" sz="2200" b="1" i="1" dirty="0"/>
              <a:t>Vieska nad Blhom</a:t>
            </a:r>
            <a:r>
              <a:rPr lang="sk-SK" sz="2200" i="1" dirty="0"/>
              <a:t>, k. ú. </a:t>
            </a:r>
            <a:r>
              <a:rPr lang="sk-SK" sz="2200" b="1" i="1" dirty="0"/>
              <a:t>Barca</a:t>
            </a:r>
            <a:r>
              <a:rPr lang="sk-SK" sz="2200" i="1" dirty="0"/>
              <a:t>, k. ú. </a:t>
            </a:r>
            <a:r>
              <a:rPr lang="sk-SK" sz="2200" b="1" i="1" dirty="0"/>
              <a:t>Rumince</a:t>
            </a:r>
            <a:r>
              <a:rPr lang="sk-SK" sz="2200" i="1" dirty="0"/>
              <a:t>, k. ú. </a:t>
            </a:r>
            <a:r>
              <a:rPr lang="sk-SK" sz="2200" b="1" i="1" dirty="0"/>
              <a:t>Chanava</a:t>
            </a:r>
            <a:r>
              <a:rPr lang="sk-SK" sz="2200" i="1" dirty="0"/>
              <a:t>, k. ú. </a:t>
            </a:r>
            <a:r>
              <a:rPr lang="sk-SK" sz="2200" b="1" i="1" dirty="0"/>
              <a:t>Riečka</a:t>
            </a:r>
            <a:r>
              <a:rPr lang="sk-SK" sz="2200" i="1" dirty="0"/>
              <a:t>, k. ú. </a:t>
            </a:r>
            <a:r>
              <a:rPr lang="sk-SK" sz="2200" b="1" i="1" dirty="0"/>
              <a:t>Kráľ</a:t>
            </a:r>
            <a:r>
              <a:rPr lang="sk-SK" sz="2200" i="1" dirty="0"/>
              <a:t>, </a:t>
            </a:r>
            <a:r>
              <a:rPr lang="sk-SK" sz="2200" i="1" dirty="0" smtClean="0"/>
              <a:t>k. ú. </a:t>
            </a:r>
            <a:r>
              <a:rPr lang="sk-SK" sz="2200" b="1" i="1" dirty="0" smtClean="0"/>
              <a:t>Abovce</a:t>
            </a:r>
            <a:r>
              <a:rPr lang="sk-SK" sz="2200" i="1" dirty="0" smtClean="0"/>
              <a:t>. </a:t>
            </a:r>
            <a:endParaRPr lang="sk-SK" sz="2200" i="1" dirty="0"/>
          </a:p>
        </p:txBody>
      </p:sp>
    </p:spTree>
    <p:extLst>
      <p:ext uri="{BB962C8B-B14F-4D97-AF65-F5344CB8AC3E}">
        <p14:creationId xmlns:p14="http://schemas.microsoft.com/office/powerpoint/2010/main" val="17195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11363" y="6492875"/>
            <a:ext cx="2895600" cy="365125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tx1"/>
                </a:solidFill>
              </a:rPr>
              <a:t>26. január 2017, Rimavská Sobota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288000"/>
            <a:ext cx="4405560" cy="612000"/>
          </a:xfrm>
          <a:prstGeom prst="rect">
            <a:avLst/>
          </a:prstGeom>
        </p:spPr>
      </p:pic>
      <p:sp>
        <p:nvSpPr>
          <p:cNvPr id="4" name="object 57"/>
          <p:cNvSpPr>
            <a:spLocks noChangeAspect="1"/>
          </p:cNvSpPr>
          <p:nvPr/>
        </p:nvSpPr>
        <p:spPr>
          <a:xfrm>
            <a:off x="7560000" y="324000"/>
            <a:ext cx="1199106" cy="90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BlokTextu 5"/>
          <p:cNvSpPr txBox="1"/>
          <p:nvPr/>
        </p:nvSpPr>
        <p:spPr>
          <a:xfrm>
            <a:off x="361045" y="1109904"/>
            <a:ext cx="793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Trasovanie nového 2x400 kV vedenia v </a:t>
            </a:r>
            <a:r>
              <a:rPr lang="sk-SK" b="1" dirty="0" smtClean="0"/>
              <a:t>území</a:t>
            </a:r>
            <a:endParaRPr lang="sk-SK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5" y="1704799"/>
            <a:ext cx="853427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BlokTextu 8"/>
          <p:cNvSpPr txBox="1"/>
          <p:nvPr/>
        </p:nvSpPr>
        <p:spPr>
          <a:xfrm>
            <a:off x="524756" y="5899085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/>
              <a:t>Variant pre výstavbu projektu odporúčaný v rozhodnutí Ministerstva životného prostredia</a:t>
            </a:r>
          </a:p>
        </p:txBody>
      </p:sp>
    </p:spTree>
    <p:extLst>
      <p:ext uri="{BB962C8B-B14F-4D97-AF65-F5344CB8AC3E}">
        <p14:creationId xmlns:p14="http://schemas.microsoft.com/office/powerpoint/2010/main" val="25698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0" y="6499505"/>
            <a:ext cx="2895600" cy="365125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tx1"/>
                </a:solidFill>
              </a:rPr>
              <a:t>26. január 2017, Rimavská Sobota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396000"/>
            <a:ext cx="4405560" cy="612000"/>
          </a:xfrm>
          <a:prstGeom prst="rect">
            <a:avLst/>
          </a:prstGeom>
        </p:spPr>
      </p:pic>
      <p:sp>
        <p:nvSpPr>
          <p:cNvPr id="4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2906" y="1324046"/>
            <a:ext cx="6763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Predpokladaný h</a:t>
            </a:r>
            <a:r>
              <a:rPr kumimoji="0" lang="sk-SK" alt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armonogram realizácie výstavby vedenia </a:t>
            </a:r>
            <a:endParaRPr kumimoji="0" lang="sk-SK" alt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uľka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20111962"/>
              </p:ext>
            </p:extLst>
          </p:nvPr>
        </p:nvGraphicFramePr>
        <p:xfrm>
          <a:off x="899592" y="2123413"/>
          <a:ext cx="7013773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9490"/>
                <a:gridCol w="2044283"/>
              </a:tblGrid>
              <a:tr h="0">
                <a:tc>
                  <a:txBody>
                    <a:bodyPr/>
                    <a:lstStyle/>
                    <a:p>
                      <a:pPr marL="342900" marR="62992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Vydanie záverečného </a:t>
                      </a:r>
                      <a:r>
                        <a:rPr lang="sk-SK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stanoviska </a:t>
                      </a: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MŽP SR</a:t>
                      </a:r>
                      <a:endParaRPr lang="sk-SK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6299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11/2015</a:t>
                      </a:r>
                      <a:endParaRPr lang="sk-S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62992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Predpokladaný termín získania </a:t>
                      </a:r>
                      <a:r>
                        <a:rPr lang="sk-SK" sz="1800" b="0" dirty="0" smtClean="0">
                          <a:solidFill>
                            <a:schemeClr val="tx1"/>
                          </a:solidFill>
                          <a:effectLst/>
                        </a:rPr>
                        <a:t>územného </a:t>
                      </a: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rozhodnutia</a:t>
                      </a:r>
                      <a:endParaRPr lang="sk-SK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6299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sk-SK" sz="18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k-SK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08/2017</a:t>
                      </a:r>
                      <a:endParaRPr lang="sk-S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62992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Predpokladaný termín získania stavebného </a:t>
                      </a:r>
                      <a:r>
                        <a:rPr lang="sk-SK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povolenia</a:t>
                      </a:r>
                      <a:endParaRPr lang="sk-SK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6299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sk-SK" sz="18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k-SK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05/2018</a:t>
                      </a:r>
                      <a:endParaRPr lang="sk-S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62992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Predpokladaný termín začatia výstavby:</a:t>
                      </a:r>
                      <a:endParaRPr lang="sk-SK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6299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  <a:t>01/2020</a:t>
                      </a:r>
                      <a:endParaRPr lang="sk-S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62992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Predpokladaný termín ukončenia </a:t>
                      </a:r>
                      <a:r>
                        <a:rPr lang="sk-SK" sz="1800" b="0" dirty="0" smtClean="0">
                          <a:solidFill>
                            <a:schemeClr val="tx1"/>
                          </a:solidFill>
                          <a:effectLst/>
                        </a:rPr>
                        <a:t>výstavby</a:t>
                      </a:r>
                      <a:endParaRPr lang="sk-SK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6299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  <a:t>12/2020</a:t>
                      </a:r>
                      <a:endParaRPr lang="sk-S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62992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Predpokladaný termín uvedenia do </a:t>
                      </a:r>
                      <a:r>
                        <a:rPr lang="sk-SK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prevádzky</a:t>
                      </a:r>
                      <a:endParaRPr lang="sk-SK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6299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  <a:t>12/2020</a:t>
                      </a:r>
                      <a:endParaRPr lang="sk-S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62992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800" b="0">
                          <a:solidFill>
                            <a:schemeClr val="tx1"/>
                          </a:solidFill>
                          <a:effectLst/>
                        </a:rPr>
                        <a:t>Predpokladaný termín získania kolaudačného rozhodnutia:  </a:t>
                      </a:r>
                      <a:endParaRPr lang="sk-SK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6299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  <a:t>04/2021</a:t>
                      </a:r>
                      <a:endParaRPr lang="sk-S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Rovná spojnica 8"/>
          <p:cNvCxnSpPr/>
          <p:nvPr/>
        </p:nvCxnSpPr>
        <p:spPr>
          <a:xfrm>
            <a:off x="866268" y="2420888"/>
            <a:ext cx="69127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866268" y="3068960"/>
            <a:ext cx="69127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882930" y="3717032"/>
            <a:ext cx="69127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882930" y="4034014"/>
            <a:ext cx="69127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899592" y="4653136"/>
            <a:ext cx="69127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899592" y="5301208"/>
            <a:ext cx="69127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ovná spojnica 19"/>
          <p:cNvCxnSpPr>
            <a:cxnSpLocks noChangeAspect="1"/>
          </p:cNvCxnSpPr>
          <p:nvPr/>
        </p:nvCxnSpPr>
        <p:spPr>
          <a:xfrm>
            <a:off x="5834820" y="2169280"/>
            <a:ext cx="32132" cy="37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0" y="6491757"/>
            <a:ext cx="2895600" cy="365125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tx1"/>
                </a:solidFill>
              </a:rPr>
              <a:t>26. január 2017, Rimavská Sobota</a:t>
            </a:r>
          </a:p>
        </p:txBody>
      </p:sp>
      <p:sp>
        <p:nvSpPr>
          <p:cNvPr id="3" name="Obdĺžnik 2"/>
          <p:cNvSpPr/>
          <p:nvPr/>
        </p:nvSpPr>
        <p:spPr>
          <a:xfrm>
            <a:off x="611560" y="1467446"/>
            <a:ext cx="7920880" cy="304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k-SK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Projekt </a:t>
            </a:r>
            <a:r>
              <a:rPr lang="sk-SK" sz="2800" b="1" u="sng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je</a:t>
            </a:r>
            <a:r>
              <a:rPr lang="sk-SK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spolufinancovaný Európskou úniou ako tzv.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k-SK" sz="2400" b="1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k-SK" sz="4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projekt </a:t>
            </a:r>
            <a:r>
              <a:rPr lang="sk-SK" sz="40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spoločného záujmu </a:t>
            </a:r>
            <a:endParaRPr lang="sk-SK" sz="4000" b="1" dirty="0" smtClean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k-SK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(z angl. </a:t>
            </a:r>
            <a:r>
              <a:rPr lang="en-US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Project of Common Interest)</a:t>
            </a:r>
            <a:endParaRPr lang="en-US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6000"/>
            <a:ext cx="4405560" cy="612000"/>
          </a:xfrm>
          <a:prstGeom prst="rect">
            <a:avLst/>
          </a:prstGeom>
        </p:spPr>
      </p:pic>
      <p:sp>
        <p:nvSpPr>
          <p:cNvPr id="5" name="object 57"/>
          <p:cNvSpPr>
            <a:spLocks noChangeAspect="1"/>
          </p:cNvSpPr>
          <p:nvPr/>
        </p:nvSpPr>
        <p:spPr>
          <a:xfrm>
            <a:off x="7560000" y="360000"/>
            <a:ext cx="1199106" cy="9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3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415</Words>
  <Application>Microsoft Office PowerPoint</Application>
  <PresentationFormat>Prezentácia na obrazovke (4:3)</PresentationFormat>
  <Paragraphs>75</Paragraphs>
  <Slides>13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Motív Office</vt:lpstr>
      <vt:lpstr>1_Motív Office</vt:lpstr>
      <vt:lpstr>VÝSTAVBA 2x400 kV VEDENIA Rimavská sobota – štátna hranica  s Maďarskom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Projects Of Common Interest presentation</dc:title>
  <dc:creator>Lubos Samsely</dc:creator>
  <cp:lastModifiedBy>Lucia Miháliková</cp:lastModifiedBy>
  <cp:revision>115</cp:revision>
  <dcterms:created xsi:type="dcterms:W3CDTF">2013-10-29T13:07:34Z</dcterms:created>
  <dcterms:modified xsi:type="dcterms:W3CDTF">2017-01-27T07:27:15Z</dcterms:modified>
</cp:coreProperties>
</file>