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9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6" r:id="rId3"/>
    <p:sldId id="346" r:id="rId4"/>
    <p:sldId id="347" r:id="rId5"/>
    <p:sldId id="348" r:id="rId6"/>
    <p:sldId id="349" r:id="rId7"/>
    <p:sldId id="351" r:id="rId8"/>
    <p:sldId id="350" r:id="rId9"/>
    <p:sldId id="352" r:id="rId10"/>
    <p:sldId id="353" r:id="rId11"/>
    <p:sldId id="354" r:id="rId12"/>
    <p:sldId id="355" r:id="rId13"/>
    <p:sldId id="345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DF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90" autoAdjust="0"/>
  </p:normalViewPr>
  <p:slideViewPr>
    <p:cSldViewPr>
      <p:cViewPr>
        <p:scale>
          <a:sx n="111" d="100"/>
          <a:sy n="111" d="100"/>
        </p:scale>
        <p:origin x="1224" y="14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867A57C-F54E-4E5D-8A74-8F4FF35D5D8E}" type="datetimeFigureOut">
              <a:rPr lang="sk-SK"/>
              <a:pPr>
                <a:defRPr/>
              </a:pPr>
              <a:t>13. 12. 2012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03BB9DC-329D-4EE8-BF90-4532543C257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22623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238BABE-A113-4EBE-A800-1A2C30D0F2C3}" type="datetimeFigureOut">
              <a:rPr lang="sk-SK"/>
              <a:pPr>
                <a:defRPr/>
              </a:pPr>
              <a:t>13. 12. 2012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sk-SK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D9370B9-6F2D-4363-9AD2-402EE1DFB62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89031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4179D-BA95-42A2-BD5A-244FC0678F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4449B-2775-435E-BB98-4683A09A2E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8BE37-ECD9-4C22-AC7A-DCD91BD7B6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EDFB-9473-4BCC-A222-F0AC986EDB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4E694-AD21-48A5-AD12-4DE66E7A2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3DD88-F3F0-44CF-86B4-4987ECB36B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B6E8C-6885-4D4A-999D-0EF82D88EE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AA9B5-BECA-40AC-A1D4-6FB37FEBD3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571C2-E61F-4AF3-8120-71F0FFA11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F42BD-5534-4966-A5B7-BB609A7913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ACC0C-FB00-40A9-B851-754C14F516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sk-SK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cs-CZ"/>
              <a:t>Národná konferencia k oficiálnemu spusteniu OP KaHR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040F8A8F-3910-45B6-B6E4-D317630785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32" descr="EU_logo cmyk t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388" y="188913"/>
            <a:ext cx="1223962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51725" y="188913"/>
            <a:ext cx="1490663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88" y="1643063"/>
            <a:ext cx="7772400" cy="2362200"/>
          </a:xfrm>
        </p:spPr>
        <p:txBody>
          <a:bodyPr/>
          <a:lstStyle/>
          <a:p>
            <a:pPr eaLnBrk="1" hangingPunct="1"/>
            <a:r>
              <a:rPr lang="sk-SK" sz="2800" b="1" smtClean="0">
                <a:latin typeface="Tahoma" pitchFamily="34" charset="0"/>
              </a:rPr>
              <a:t>Revízia Operačného programu Konkurencieschopnosť </a:t>
            </a:r>
            <a:br>
              <a:rPr lang="sk-SK" sz="2800" b="1" smtClean="0">
                <a:latin typeface="Tahoma" pitchFamily="34" charset="0"/>
              </a:rPr>
            </a:br>
            <a:r>
              <a:rPr lang="sk-SK" sz="2800" b="1" smtClean="0">
                <a:latin typeface="Tahoma" pitchFamily="34" charset="0"/>
              </a:rPr>
              <a:t>a hospodársky rast v záujme podpory zamestnanosti mladých ľudí a MSP</a:t>
            </a:r>
            <a:endParaRPr lang="en-GB" sz="2800" b="1" smtClean="0">
              <a:latin typeface="Tahoma" pitchFamily="34" charset="0"/>
            </a:endParaRPr>
          </a:p>
        </p:txBody>
      </p:sp>
      <p:sp>
        <p:nvSpPr>
          <p:cNvPr id="13315" name="Rectangle 30"/>
          <p:cNvSpPr>
            <a:spLocks noChangeArrowheads="1"/>
          </p:cNvSpPr>
          <p:nvPr/>
        </p:nvSpPr>
        <p:spPr bwMode="auto">
          <a:xfrm>
            <a:off x="755650" y="4941888"/>
            <a:ext cx="77724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GB" sz="3200" b="1">
              <a:solidFill>
                <a:schemeClr val="tx2"/>
              </a:solidFill>
            </a:endParaRPr>
          </a:p>
          <a:p>
            <a:pPr algn="ctr"/>
            <a:endParaRPr lang="sk-SK" b="1">
              <a:solidFill>
                <a:schemeClr val="tx2"/>
              </a:solidFill>
            </a:endParaRPr>
          </a:p>
          <a:p>
            <a:pPr algn="ctr"/>
            <a:endParaRPr lang="sk-SK" b="1">
              <a:solidFill>
                <a:schemeClr val="tx2"/>
              </a:solidFill>
            </a:endParaRPr>
          </a:p>
          <a:p>
            <a:pPr algn="ctr"/>
            <a:r>
              <a:rPr lang="sk-SK" sz="1600" b="1"/>
              <a:t>Ministerstvo hospodárstva Slovenskej republiky</a:t>
            </a:r>
          </a:p>
          <a:p>
            <a:pPr algn="ctr"/>
            <a:r>
              <a:rPr lang="sk-SK" sz="1600" b="1"/>
              <a:t>13. december 2012</a:t>
            </a:r>
            <a:endParaRPr lang="en-GB" sz="1600" b="1"/>
          </a:p>
        </p:txBody>
      </p:sp>
      <p:sp>
        <p:nvSpPr>
          <p:cNvPr id="13316" name="Rectangle 30"/>
          <p:cNvSpPr>
            <a:spLocks noChangeArrowheads="1"/>
          </p:cNvSpPr>
          <p:nvPr/>
        </p:nvSpPr>
        <p:spPr bwMode="auto">
          <a:xfrm>
            <a:off x="857250" y="5000625"/>
            <a:ext cx="77724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sk-SK" b="1">
              <a:solidFill>
                <a:schemeClr val="tx2"/>
              </a:solidFill>
            </a:endParaRPr>
          </a:p>
        </p:txBody>
      </p:sp>
      <p:pic>
        <p:nvPicPr>
          <p:cNvPr id="13317" name="Picture 30" descr="log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663" y="304800"/>
            <a:ext cx="1273175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36" descr="EU-EFRR-VERTICAL-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3213" y="5602288"/>
            <a:ext cx="871537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Obrázok 7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5602288"/>
            <a:ext cx="1211263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Kritériá / podmienky týkajúce sa zvýšenia </a:t>
            </a:r>
            <a:br>
              <a:rPr lang="sk-SK" sz="2800" b="1" u="sng" smtClean="0"/>
            </a:br>
            <a:r>
              <a:rPr lang="sk-SK" sz="2800" b="1" u="sng" smtClean="0"/>
              <a:t>podpory zamestnanosti mladých</a:t>
            </a:r>
          </a:p>
        </p:txBody>
      </p:sp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08975C3-F342-43EC-BD14-0463078E07A1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10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2532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1535113"/>
            <a:ext cx="8229600" cy="4325937"/>
          </a:xfrm>
        </p:spPr>
        <p:txBody>
          <a:bodyPr/>
          <a:lstStyle/>
          <a:p>
            <a:pPr marL="514350" lvl="1" indent="-514350">
              <a:buFont typeface="+mj-lt"/>
              <a:buAutoNum type="arabicParenR" startAt="4"/>
              <a:defRPr/>
            </a:pPr>
            <a:r>
              <a:rPr lang="sk-SK" sz="2200" b="1" dirty="0" smtClean="0"/>
              <a:t>Doba fyzickej realizácie projektu</a:t>
            </a:r>
          </a:p>
          <a:p>
            <a:pPr marL="809625" lvl="1" indent="-266700">
              <a:buFont typeface="Arial" pitchFamily="34" charset="0"/>
              <a:buChar char="•"/>
              <a:tabLst>
                <a:tab pos="809625" algn="l"/>
              </a:tabLst>
              <a:defRPr/>
            </a:pPr>
            <a:r>
              <a:rPr lang="sk-SK" sz="1800" dirty="0" smtClean="0"/>
              <a:t>maximálna </a:t>
            </a:r>
            <a:r>
              <a:rPr lang="sk-SK" sz="1800" dirty="0"/>
              <a:t>dĺžka fyzickej realizácie projektu (hlavné aktivity) je 24 mesiacov (dobu fyzickej realizácie projektu je možné predĺžiť na základe žiadosti predloženej príslušnému vykonávateľovi schémy, maximálne však do </a:t>
            </a:r>
            <a:r>
              <a:rPr lang="sk-SK" sz="1800" dirty="0" smtClean="0"/>
              <a:t>31.12.2015</a:t>
            </a:r>
            <a:r>
              <a:rPr lang="sk-SK" sz="1800" dirty="0"/>
              <a:t>),</a:t>
            </a:r>
          </a:p>
          <a:p>
            <a:pPr marL="809625" lvl="1" indent="-266700">
              <a:buFont typeface="Arial" pitchFamily="34" charset="0"/>
              <a:buChar char="•"/>
              <a:tabLst>
                <a:tab pos="809625" algn="l"/>
              </a:tabLst>
              <a:defRPr/>
            </a:pPr>
            <a:r>
              <a:rPr lang="sk-SK" sz="1800" dirty="0"/>
              <a:t>projekt (hlavné aktivity), je možné začať realizovať aj pred podpisom zmluvy (od uzavretia výzvy), najskôr však po úspešnom ukončení verejného obstarávania</a:t>
            </a:r>
            <a:r>
              <a:rPr lang="sk-SK" sz="1800" dirty="0" smtClean="0"/>
              <a:t>.</a:t>
            </a:r>
            <a:endParaRPr lang="sk-SK" sz="1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Kritériá / podmienky týkajúce sa zvýšenia </a:t>
            </a:r>
            <a:br>
              <a:rPr lang="sk-SK" sz="2800" b="1" u="sng" smtClean="0"/>
            </a:br>
            <a:r>
              <a:rPr lang="sk-SK" sz="2800" b="1" u="sng" smtClean="0"/>
              <a:t>podpory zamestnanosti mladých</a:t>
            </a:r>
          </a:p>
        </p:txBody>
      </p:sp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138120-6C29-41A1-BB00-7A324413E2D2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11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3556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1535113"/>
            <a:ext cx="8229600" cy="4325937"/>
          </a:xfrm>
        </p:spPr>
        <p:txBody>
          <a:bodyPr/>
          <a:lstStyle/>
          <a:p>
            <a:pPr marL="514350" lvl="1" indent="-514350">
              <a:buFont typeface="+mj-lt"/>
              <a:buAutoNum type="arabicParenR" startAt="5"/>
              <a:defRPr/>
            </a:pPr>
            <a:r>
              <a:rPr lang="fr-FR" sz="2200" b="1" dirty="0" smtClean="0"/>
              <a:t>Stanovenie </a:t>
            </a:r>
            <a:r>
              <a:rPr lang="fr-FR" sz="2200" b="1" dirty="0"/>
              <a:t>špecifického merateľného ukazovateľa </a:t>
            </a:r>
            <a:r>
              <a:rPr lang="sk-SK" sz="2200" dirty="0" smtClean="0"/>
              <a:t>– „Počet </a:t>
            </a:r>
            <a:r>
              <a:rPr lang="sk-SK" sz="2200" dirty="0"/>
              <a:t>novovytvorených pracovných miest – občania vo veku 15 - 29 </a:t>
            </a:r>
            <a:r>
              <a:rPr lang="sk-SK" sz="2200" dirty="0" smtClean="0"/>
              <a:t>rokov“, pričom musí </a:t>
            </a:r>
            <a:r>
              <a:rPr lang="sk-SK" sz="2200" dirty="0"/>
              <a:t>takto vytvorené pracovné miesto spĺňať aj všetky nasledovné podmienky</a:t>
            </a:r>
            <a:r>
              <a:rPr lang="sk-SK" sz="2200" dirty="0" smtClean="0"/>
              <a:t>:</a:t>
            </a:r>
            <a:endParaRPr lang="sk-SK" dirty="0"/>
          </a:p>
          <a:p>
            <a:pPr marL="542925" indent="0">
              <a:tabLst>
                <a:tab pos="809625" algn="l"/>
              </a:tabLst>
              <a:defRPr/>
            </a:pPr>
            <a:r>
              <a:rPr lang="sk-SK" sz="1800" dirty="0" smtClean="0"/>
              <a:t> 	obsadenie </a:t>
            </a:r>
            <a:r>
              <a:rPr lang="sk-SK" sz="1800" dirty="0"/>
              <a:t>občanom vo veku od 15 rokov do 29 rokov (vrátane</a:t>
            </a:r>
            <a:r>
              <a:rPr lang="sk-SK" sz="1800" dirty="0" smtClean="0"/>
              <a:t>),</a:t>
            </a:r>
            <a:endParaRPr lang="sk-SK" sz="1800" dirty="0"/>
          </a:p>
          <a:p>
            <a:pPr marL="809625" indent="-266700">
              <a:tabLst>
                <a:tab pos="809625" algn="l"/>
              </a:tabLst>
              <a:defRPr/>
            </a:pPr>
            <a:r>
              <a:rPr lang="sk-SK" sz="1800" dirty="0" smtClean="0"/>
              <a:t>obsadenie </a:t>
            </a:r>
            <a:r>
              <a:rPr lang="sk-SK" sz="1800" dirty="0"/>
              <a:t>občanom, ktorý je evidovaný na príslušnom Úrade práce, sociálnych vecí a rodiny ako uchádzač o zamestnanie, </a:t>
            </a:r>
          </a:p>
          <a:p>
            <a:pPr marL="809625" indent="-266700">
              <a:tabLst>
                <a:tab pos="809625" algn="l"/>
              </a:tabLst>
              <a:defRPr/>
            </a:pPr>
            <a:r>
              <a:rPr lang="sk-SK" sz="1800" dirty="0"/>
              <a:t>dĺžka evidovania nesmie byť kratšia ako </a:t>
            </a:r>
            <a:r>
              <a:rPr lang="sk-SK" sz="1800" dirty="0" smtClean="0"/>
              <a:t>šesť mesiacov.</a:t>
            </a:r>
            <a:endParaRPr lang="sk-SK" sz="1800" dirty="0"/>
          </a:p>
          <a:p>
            <a:pPr marL="542925" lvl="1" indent="0">
              <a:buFont typeface="Arial" charset="0"/>
              <a:buNone/>
              <a:defRPr/>
            </a:pPr>
            <a:r>
              <a:rPr lang="sk-SK" sz="1800" u="sng" dirty="0"/>
              <a:t>Z hľadiska posudzovania naplnenia vyššie uvedených podmienok pre naplnenie definície merateľného ukazovateľa sa do úvahy berie aktuálny status novoprijatého zamestnanca ku dňu jeho nástupu do zamestnania u žiadateľa. Pracovné miesto sa vytvára na základe pracovnej zmluvy.</a:t>
            </a:r>
          </a:p>
          <a:p>
            <a:pPr marL="942975" lvl="2" indent="0">
              <a:buFont typeface="Arial" charset="0"/>
              <a:buNone/>
              <a:defRPr/>
            </a:pPr>
            <a:endParaRPr lang="sk-SK" sz="1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Kritériá / podmienky týkajúce sa zvýšenia </a:t>
            </a:r>
            <a:br>
              <a:rPr lang="sk-SK" sz="2800" b="1" u="sng" smtClean="0"/>
            </a:br>
            <a:r>
              <a:rPr lang="sk-SK" sz="2800" b="1" u="sng" smtClean="0"/>
              <a:t>podpory zamestnanosti mladých</a:t>
            </a:r>
          </a:p>
        </p:txBody>
      </p:sp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E6DAC00-72D6-4C6D-AC2D-207FBCBC3B52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12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4580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1535113"/>
            <a:ext cx="8229600" cy="4325937"/>
          </a:xfrm>
        </p:spPr>
        <p:txBody>
          <a:bodyPr/>
          <a:lstStyle/>
          <a:p>
            <a:pPr marL="514350" lvl="1" indent="-514350">
              <a:buFont typeface="+mj-lt"/>
              <a:buAutoNum type="arabicParenR" startAt="6"/>
              <a:defRPr/>
            </a:pPr>
            <a:r>
              <a:rPr lang="sk-SK" sz="2200" b="1" dirty="0" smtClean="0"/>
              <a:t>Udržateľnosť výsledkov projektu</a:t>
            </a:r>
            <a:r>
              <a:rPr lang="sk-SK" dirty="0"/>
              <a:t> </a:t>
            </a:r>
          </a:p>
          <a:p>
            <a:pPr marL="809625" indent="-266700">
              <a:tabLst>
                <a:tab pos="809625" algn="l"/>
              </a:tabLst>
              <a:defRPr/>
            </a:pPr>
            <a:r>
              <a:rPr lang="sk-SK" sz="1800" dirty="0"/>
              <a:t>povinnosť udržania investičného majetku, ktorý bol obstaraný, resp. zhodnotený prostredníctvom poskytnutej podpory, </a:t>
            </a:r>
          </a:p>
          <a:p>
            <a:pPr marL="809625" indent="-266700">
              <a:tabLst>
                <a:tab pos="809625" algn="l"/>
              </a:tabLst>
              <a:defRPr/>
            </a:pPr>
            <a:r>
              <a:rPr lang="sk-SK" sz="1800" dirty="0"/>
              <a:t>povinnosť udržania vytvorených pracovných </a:t>
            </a:r>
            <a:r>
              <a:rPr lang="sk-SK" sz="1800" dirty="0" smtClean="0"/>
              <a:t>miest.</a:t>
            </a:r>
            <a:endParaRPr lang="sk-SK" sz="1800" dirty="0"/>
          </a:p>
          <a:p>
            <a:pPr marL="542925" lvl="1" indent="0">
              <a:buFont typeface="Arial" charset="0"/>
              <a:buNone/>
              <a:defRPr/>
            </a:pPr>
            <a:r>
              <a:rPr lang="sk-SK" sz="1800" u="sng" dirty="0"/>
              <a:t>Udržateľnosť výsledkov projektu musí byť zabezpečená od ukončenia projektu po dobu 5 rokov v prípade podpory prostredníctvom schémy štátnej pomoci, resp. 3 roky v prípade podpory prostredníctvom schémy pomoci </a:t>
            </a:r>
            <a:r>
              <a:rPr lang="sk-SK" sz="1800" u="sng" dirty="0" err="1"/>
              <a:t>de</a:t>
            </a:r>
            <a:r>
              <a:rPr lang="sk-SK" sz="1800" u="sng" dirty="0"/>
              <a:t> </a:t>
            </a:r>
            <a:r>
              <a:rPr lang="sk-SK" sz="1800" u="sng" dirty="0" err="1"/>
              <a:t>minimis</a:t>
            </a:r>
            <a:r>
              <a:rPr lang="sk-SK" sz="1800" u="sng" dirty="0"/>
              <a:t>.</a:t>
            </a:r>
          </a:p>
          <a:p>
            <a:pPr marL="514350" lvl="1" indent="-514350">
              <a:buFont typeface="+mj-lt"/>
              <a:buAutoNum type="arabicParenR" startAt="6"/>
              <a:defRPr/>
            </a:pPr>
            <a:endParaRPr lang="sk-SK" sz="1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obsahu 2"/>
          <p:cNvSpPr>
            <a:spLocks noGrp="1"/>
          </p:cNvSpPr>
          <p:nvPr>
            <p:ph idx="4294967295"/>
          </p:nvPr>
        </p:nvSpPr>
        <p:spPr>
          <a:xfrm>
            <a:off x="468313" y="1641475"/>
            <a:ext cx="8229600" cy="44973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sk-SK" sz="2000" b="1" smtClean="0"/>
              <a:t>ĎAKUJEME za Vašu pozornosť.</a:t>
            </a:r>
          </a:p>
          <a:p>
            <a:pPr marL="0" indent="0">
              <a:buFont typeface="Arial" charset="0"/>
              <a:buNone/>
            </a:pPr>
            <a:endParaRPr lang="sk-SK" sz="1800" b="1" smtClean="0"/>
          </a:p>
          <a:p>
            <a:pPr marL="0" indent="0">
              <a:buFont typeface="Arial" charset="0"/>
              <a:buNone/>
            </a:pPr>
            <a:endParaRPr lang="sk-SK" sz="1800" b="1" smtClean="0"/>
          </a:p>
          <a:p>
            <a:pPr marL="0" indent="0">
              <a:buFont typeface="Arial" charset="0"/>
              <a:buNone/>
            </a:pPr>
            <a:endParaRPr lang="sk-SK" sz="1800" b="1" smtClean="0"/>
          </a:p>
          <a:p>
            <a:pPr marL="0" indent="0">
              <a:buFont typeface="Arial" charset="0"/>
              <a:buNone/>
            </a:pPr>
            <a:endParaRPr lang="sk-SK" sz="1800" b="1" smtClean="0"/>
          </a:p>
          <a:p>
            <a:pPr marL="0" indent="0">
              <a:buFont typeface="Arial" charset="0"/>
              <a:buNone/>
            </a:pPr>
            <a:endParaRPr lang="sk-SK" sz="1800" b="1" smtClean="0"/>
          </a:p>
          <a:p>
            <a:pPr marL="0" indent="0" algn="ctr">
              <a:buFont typeface="Arial" charset="0"/>
              <a:buNone/>
            </a:pPr>
            <a:r>
              <a:rPr lang="sk-SK" sz="1800" b="1" smtClean="0"/>
              <a:t>Investícia do Vašej budúcnosti.</a:t>
            </a:r>
          </a:p>
          <a:p>
            <a:pPr marL="0" indent="0">
              <a:buFont typeface="Arial" charset="0"/>
              <a:buNone/>
            </a:pPr>
            <a:endParaRPr lang="sk-SK" sz="1800" b="1" smtClean="0"/>
          </a:p>
          <a:p>
            <a:pPr marL="0" indent="0">
              <a:buFont typeface="Arial" charset="0"/>
              <a:buNone/>
            </a:pPr>
            <a:endParaRPr lang="sk-SK" sz="1800" b="1" smtClean="0"/>
          </a:p>
          <a:p>
            <a:pPr marL="0" indent="0" algn="ctr">
              <a:buFont typeface="Arial" charset="0"/>
              <a:buNone/>
            </a:pPr>
            <a:endParaRPr lang="sk-SK" sz="1800" b="1" smtClean="0"/>
          </a:p>
          <a:p>
            <a:pPr marL="0" indent="0" algn="ctr">
              <a:buFont typeface="Arial" charset="0"/>
              <a:buNone/>
            </a:pPr>
            <a:endParaRPr lang="sk-SK" sz="1800" b="1" smtClean="0"/>
          </a:p>
          <a:p>
            <a:pPr marL="0" indent="0" algn="ctr">
              <a:buFont typeface="Arial" charset="0"/>
              <a:buNone/>
            </a:pPr>
            <a:r>
              <a:rPr lang="sk-SK" sz="1800" b="1" smtClean="0"/>
              <a:t>Tento projekt je spolufinancovaný z Európskeho fondu regionálneho rozvoja.</a:t>
            </a:r>
            <a:endParaRPr lang="sk-SK" sz="1800" smtClean="0"/>
          </a:p>
          <a:p>
            <a:pPr marL="0" indent="0">
              <a:buFont typeface="Arial" charset="0"/>
              <a:buNone/>
            </a:pPr>
            <a:endParaRPr lang="en-GB" sz="1800" b="1" smtClean="0"/>
          </a:p>
        </p:txBody>
      </p:sp>
      <p:pic>
        <p:nvPicPr>
          <p:cNvPr id="25603" name="Picture 30" descr="log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36" descr="EU-EFRR-VERTICAL-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738" y="4076700"/>
            <a:ext cx="12509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Obrázok 7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38" y="2133600"/>
            <a:ext cx="2684462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Dôvody a historický aspekt revízie</a:t>
            </a:r>
          </a:p>
        </p:txBody>
      </p:sp>
      <p:sp>
        <p:nvSpPr>
          <p:cNvPr id="14339" name="Zástupný symbol obsahu 2"/>
          <p:cNvSpPr>
            <a:spLocks noGrp="1"/>
          </p:cNvSpPr>
          <p:nvPr>
            <p:ph idx="1"/>
          </p:nvPr>
        </p:nvSpPr>
        <p:spPr>
          <a:xfrm>
            <a:off x="539750" y="1357313"/>
            <a:ext cx="8215313" cy="4525962"/>
          </a:xfrm>
        </p:spPr>
        <p:txBody>
          <a:bodyPr/>
          <a:lstStyle/>
          <a:p>
            <a:pPr>
              <a:buFontTx/>
              <a:buChar char="-"/>
              <a:tabLst>
                <a:tab pos="447675" algn="l"/>
              </a:tabLst>
            </a:pPr>
            <a:r>
              <a:rPr lang="sk-SK" sz="2200" dirty="0" smtClean="0"/>
              <a:t>Iniciatíva prezidenta Európskej komisie J. M. </a:t>
            </a:r>
            <a:r>
              <a:rPr lang="sk-SK" sz="2200" dirty="0" err="1" smtClean="0"/>
              <a:t>Barossu</a:t>
            </a:r>
            <a:r>
              <a:rPr lang="sk-SK" sz="2200" dirty="0" smtClean="0"/>
              <a:t> - úsilie na podporenie hospodárskeho rastu a riešenie otázky nezamestnanosti mladých ľudí</a:t>
            </a:r>
          </a:p>
          <a:p>
            <a:pPr>
              <a:buFontTx/>
              <a:buChar char="-"/>
              <a:tabLst>
                <a:tab pos="447675" algn="l"/>
              </a:tabLst>
            </a:pPr>
            <a:r>
              <a:rPr lang="sk-SK" sz="2200" dirty="0" smtClean="0"/>
              <a:t>Zasadnutie vlády SR dňa 16. mája 2012 – prijatie uznesenia č. 191 k</a:t>
            </a:r>
            <a:r>
              <a:rPr lang="sk-SK" sz="2200" b="1" dirty="0" smtClean="0"/>
              <a:t> </a:t>
            </a:r>
            <a:r>
              <a:rPr lang="sk-SK" sz="2200" dirty="0" smtClean="0"/>
              <a:t>návrhu </a:t>
            </a:r>
            <a:r>
              <a:rPr lang="sk-SK" sz="2200" dirty="0" err="1" smtClean="0"/>
              <a:t>realokácie</a:t>
            </a:r>
            <a:r>
              <a:rPr lang="sk-SK" sz="2200" dirty="0" smtClean="0"/>
              <a:t> finančných prostriedkov v rámci operačných programov Národného strategického referenčného rámca na financovanie opatrení na podporu riešenia nezamestnanosti mladých ľudí a zintenzívnenie podpory malých a stredných podnikov = schválený návrh na </a:t>
            </a:r>
            <a:r>
              <a:rPr lang="sk-SK" sz="2200" dirty="0" err="1" smtClean="0"/>
              <a:t>realokáciu</a:t>
            </a:r>
            <a:r>
              <a:rPr lang="sk-SK" sz="2200" dirty="0" smtClean="0"/>
              <a:t> finančných prostriedkov z 3 operačných programov v objeme 295 mil. Eur, a to do OP </a:t>
            </a:r>
            <a:r>
              <a:rPr lang="sk-SK" sz="2200" dirty="0" err="1" smtClean="0"/>
              <a:t>KaHR</a:t>
            </a:r>
            <a:r>
              <a:rPr lang="sk-SK" sz="2200" dirty="0" smtClean="0"/>
              <a:t> v celkovom objeme 225 mil. Eur a Operačného programu Zamestnanosť a sociálna inklúzia v celkovom objeme 70 mil. Eur</a:t>
            </a:r>
          </a:p>
          <a:p>
            <a:pPr>
              <a:buFontTx/>
              <a:buNone/>
              <a:tabLst>
                <a:tab pos="447675" algn="l"/>
              </a:tabLst>
            </a:pPr>
            <a:endParaRPr lang="sk-SK" sz="1600" dirty="0" smtClean="0"/>
          </a:p>
        </p:txBody>
      </p:sp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0CF3A3A-ABDF-479A-BFE8-16ACC2BC9EBE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2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4341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Dôvody a historický aspekt revízie</a:t>
            </a:r>
          </a:p>
        </p:txBody>
      </p:sp>
      <p:sp>
        <p:nvSpPr>
          <p:cNvPr id="15363" name="Zástupný symbol obsahu 2"/>
          <p:cNvSpPr>
            <a:spLocks noGrp="1"/>
          </p:cNvSpPr>
          <p:nvPr>
            <p:ph idx="1"/>
          </p:nvPr>
        </p:nvSpPr>
        <p:spPr>
          <a:xfrm>
            <a:off x="539750" y="1339850"/>
            <a:ext cx="8215313" cy="4543425"/>
          </a:xfrm>
        </p:spPr>
        <p:txBody>
          <a:bodyPr/>
          <a:lstStyle/>
          <a:p>
            <a:pPr>
              <a:buFontTx/>
              <a:buChar char="-"/>
              <a:tabLst>
                <a:tab pos="447675" algn="l"/>
              </a:tabLst>
            </a:pPr>
            <a:r>
              <a:rPr lang="sk-SK" sz="2200" smtClean="0"/>
              <a:t>Zo strany RO vykonaná analýza možnosti umiestnenia zvýšenej alokácie v nadväznosti na absorpčnú schopnosť a efektivitu vynaloženia zdrojov a následná úprava OP KaHR v opatreniach podporujúcich MSP (súkromný sektor) vrátane pomerovo zvýšených hodnôt merateľných ukazovateľov</a:t>
            </a:r>
          </a:p>
          <a:p>
            <a:pPr>
              <a:buFontTx/>
              <a:buChar char="-"/>
              <a:tabLst>
                <a:tab pos="447675" algn="l"/>
              </a:tabLst>
            </a:pPr>
            <a:r>
              <a:rPr lang="sk-SK" sz="2200" smtClean="0"/>
              <a:t>Zasadnutie Monitorovacieho výboru pre vedomostnú ekonomiku dňa 14.6.2012 – revízia OP KaHR schválená členmi výboru</a:t>
            </a:r>
          </a:p>
          <a:p>
            <a:pPr>
              <a:buFontTx/>
              <a:buChar char="-"/>
              <a:tabLst>
                <a:tab pos="447675" algn="l"/>
              </a:tabLst>
            </a:pPr>
            <a:r>
              <a:rPr lang="sk-SK" sz="2200" smtClean="0"/>
              <a:t>Rozhodnutie Európskej komisie č. C(2012)7070 zo dňa 4. 10. 2012 – revízia OP KaHR schválená Európskou komisiou</a:t>
            </a:r>
          </a:p>
          <a:p>
            <a:pPr>
              <a:buFontTx/>
              <a:buChar char="-"/>
              <a:tabLst>
                <a:tab pos="447675" algn="l"/>
              </a:tabLst>
            </a:pPr>
            <a:endParaRPr lang="sk-SK" sz="2000" smtClean="0"/>
          </a:p>
          <a:p>
            <a:pPr>
              <a:buFontTx/>
              <a:buNone/>
              <a:tabLst>
                <a:tab pos="447675" algn="l"/>
              </a:tabLst>
            </a:pPr>
            <a:endParaRPr lang="sk-SK" sz="1600" smtClean="0"/>
          </a:p>
        </p:txBody>
      </p:sp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F165C7A-FC16-4792-B12A-2699A659AD23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3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5365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Nástroje na dosiahnutie cieľov revízie</a:t>
            </a:r>
          </a:p>
        </p:txBody>
      </p:sp>
      <p:graphicFrame>
        <p:nvGraphicFramePr>
          <p:cNvPr id="2" name="Zástupný symbol obsahu 1"/>
          <p:cNvGraphicFramePr>
            <a:graphicFrameLocks noGrp="1"/>
          </p:cNvGraphicFramePr>
          <p:nvPr>
            <p:ph idx="1"/>
          </p:nvPr>
        </p:nvGraphicFramePr>
        <p:xfrm>
          <a:off x="539750" y="1295400"/>
          <a:ext cx="8064501" cy="4521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093"/>
                <a:gridCol w="4896305"/>
                <a:gridCol w="1656103"/>
              </a:tblGrid>
              <a:tr h="26195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Typ pomoci </a:t>
                      </a:r>
                      <a:r>
                        <a:rPr lang="sk-SK" sz="1400" dirty="0" smtClean="0">
                          <a:effectLst/>
                        </a:rPr>
                        <a:t>návratná / nenávratná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1. Prioritná os 1 Inovácie a rast konkurencieschopnosti 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Indikatívna alokácia</a:t>
                      </a:r>
                      <a:br>
                        <a:rPr lang="sk-SK" sz="1400">
                          <a:effectLst/>
                        </a:rPr>
                      </a:br>
                      <a:r>
                        <a:rPr lang="sk-SK" sz="1400">
                          <a:effectLst/>
                        </a:rPr>
                        <a:t>(ERDF + ŠF)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32675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Opatrenie 1.1 Inovácie a technologické transfery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9065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Podopatrenie 1.1.1. Podpora zavádzania inovácií a technologických transferov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4532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Nástroje poskytnutia pomoci: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2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nenávratná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a.     štátna pomoc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110 000 </a:t>
                      </a:r>
                      <a:r>
                        <a:rPr lang="sk-SK" sz="1400" dirty="0" smtClean="0">
                          <a:effectLst/>
                        </a:rPr>
                        <a:t>000,00 </a:t>
                      </a:r>
                      <a:r>
                        <a:rPr lang="sk-SK" sz="1400" dirty="0">
                          <a:effectLst/>
                        </a:rPr>
                        <a:t>€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45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nenávratná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b.     pomoc de minimis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40 000 </a:t>
                      </a:r>
                      <a:r>
                        <a:rPr lang="sk-SK" sz="1400" dirty="0" smtClean="0">
                          <a:effectLst/>
                        </a:rPr>
                        <a:t>000,00 </a:t>
                      </a:r>
                      <a:r>
                        <a:rPr lang="sk-SK" sz="1400" dirty="0">
                          <a:effectLst/>
                        </a:rPr>
                        <a:t>€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4532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SPOLU za nenávratnú pomoc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150 000 </a:t>
                      </a:r>
                      <a:r>
                        <a:rPr lang="sk-SK" sz="1400" dirty="0" smtClean="0">
                          <a:effectLst/>
                        </a:rPr>
                        <a:t>000,00 </a:t>
                      </a:r>
                      <a:r>
                        <a:rPr lang="sk-SK" sz="1400" dirty="0">
                          <a:effectLst/>
                        </a:rPr>
                        <a:t>€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32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návratná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c.     JEREMIE (nástroje finančného inžinierstva)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25 000 000,00 €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4922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SPOLU ZA OPATRENIE 1.1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175 000 000,00 €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4532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Typ pomoci</a:t>
                      </a:r>
                      <a:br>
                        <a:rPr lang="sk-SK" sz="1400" dirty="0">
                          <a:effectLst/>
                        </a:rPr>
                      </a:br>
                      <a:r>
                        <a:rPr lang="sk-SK" sz="1400" dirty="0" smtClean="0">
                          <a:effectLst/>
                        </a:rPr>
                        <a:t>návratná / nenávratná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2. Prioritná os 3 Cestovný ruch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Indikatívna alokácia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49507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Opatrenie 3.1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Podpora podnikateľských aktivít v cestovnom ruchu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4532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Nástroje poskytnutia pomoci: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45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nenávratná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a.     štátna pomoc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50 000 000,00 €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4532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SPOLU ZA OPATRENIE 3.1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50 000 000,00 €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3267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SPOLU ZA OP KaHR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225 000 000,00 €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</a:tbl>
          </a:graphicData>
        </a:graphic>
      </p:graphicFrame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EEDDCE5-1199-40EF-B63A-971C6663C7B1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4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448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9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0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Stav prípravy výziev /</a:t>
            </a:r>
            <a:br>
              <a:rPr lang="sk-SK" sz="2800" b="1" u="sng" smtClean="0"/>
            </a:br>
            <a:r>
              <a:rPr lang="sk-SK" sz="2800" b="1" u="sng" smtClean="0"/>
              <a:t>predpokladaný harmonogram ich vyhlásenia</a:t>
            </a:r>
          </a:p>
        </p:txBody>
      </p:sp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EDAFBA4-FEB5-4468-9BBE-FDA35A186071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5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7412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325937"/>
          </a:xfrm>
        </p:spPr>
        <p:txBody>
          <a:bodyPr/>
          <a:lstStyle/>
          <a:p>
            <a:pPr marL="514350" indent="-514350">
              <a:buFont typeface="+mj-lt"/>
              <a:buAutoNum type="arabicParenR"/>
              <a:defRPr/>
            </a:pPr>
            <a:r>
              <a:rPr lang="sk-SK" sz="2200" dirty="0" smtClean="0"/>
              <a:t>Hodnotiace a výberové kritériá výziev – schválené metódou per </a:t>
            </a:r>
            <a:r>
              <a:rPr lang="sk-SK" sz="2200" dirty="0" err="1" smtClean="0"/>
              <a:t>rollam</a:t>
            </a:r>
            <a:r>
              <a:rPr lang="sk-SK" sz="2200" dirty="0" smtClean="0"/>
              <a:t> členmi Monitorovacieho výboru pre vedomostnú ekonomiku dňa 19. 11.2012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sk-SK" sz="2200" dirty="0" smtClean="0"/>
              <a:t>Návrhy výziev predložené na medzirezortné pripomienkové konanie, predpokladaný termín predloženia na rokovanie vlády SR je dňa 19.12.2012</a:t>
            </a:r>
            <a:r>
              <a:rPr lang="sk-SK" sz="2200" dirty="0" smtClean="0">
                <a:solidFill>
                  <a:srgbClr val="FF0000"/>
                </a:solidFill>
              </a:rPr>
              <a:t> </a:t>
            </a:r>
            <a:r>
              <a:rPr lang="sk-SK" sz="2200" dirty="0" smtClean="0"/>
              <a:t>v zmysle uznesenia č. 191/2012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sk-SK" sz="2200" dirty="0"/>
              <a:t>Schémy pomoci – zverejnenie v Obchodnom vestníku v 51. </a:t>
            </a:r>
            <a:r>
              <a:rPr lang="sk-SK" sz="2200" dirty="0" smtClean="0"/>
              <a:t>týždni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sk-SK" sz="2200" dirty="0" smtClean="0"/>
              <a:t>Plánované vyhlásenie výziev – 51. týždeň</a:t>
            </a:r>
            <a:endParaRPr lang="sk-SK" sz="2200" dirty="0"/>
          </a:p>
          <a:p>
            <a:pPr marL="0" indent="0">
              <a:buFont typeface="Arial" charset="0"/>
              <a:buNone/>
              <a:defRPr/>
            </a:pPr>
            <a:endParaRPr lang="sk-SK" sz="2200" dirty="0" smtClean="0"/>
          </a:p>
          <a:p>
            <a:pPr>
              <a:defRPr/>
            </a:pPr>
            <a:endParaRPr lang="sk-SK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Stav prípravy výziev /</a:t>
            </a:r>
            <a:br>
              <a:rPr lang="sk-SK" sz="2800" b="1" u="sng" smtClean="0"/>
            </a:br>
            <a:r>
              <a:rPr lang="sk-SK" sz="2800" b="1" u="sng" smtClean="0"/>
              <a:t>predpokladaný harmonogram ich vyhlásenia</a:t>
            </a:r>
          </a:p>
        </p:txBody>
      </p:sp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029A475-FD68-4B66-811F-4E8D173C0943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6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8436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32593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k-SK" sz="2200" b="1" dirty="0"/>
              <a:t>Predpokladaný dátum vyhlásenia výziev: 	 </a:t>
            </a:r>
            <a:endParaRPr lang="sk-SK" sz="2200" dirty="0"/>
          </a:p>
          <a:p>
            <a:pPr>
              <a:tabLst>
                <a:tab pos="542925" algn="l"/>
              </a:tabLst>
              <a:defRPr/>
            </a:pPr>
            <a:r>
              <a:rPr lang="sk-SK" sz="2200" u="sng" dirty="0" smtClean="0"/>
              <a:t>výzvy </a:t>
            </a:r>
            <a:r>
              <a:rPr lang="sk-SK" sz="2200" u="sng" dirty="0"/>
              <a:t>v rámci schém štátnej pomoci</a:t>
            </a:r>
            <a:r>
              <a:rPr lang="sk-SK" sz="2200" b="1" dirty="0"/>
              <a:t> </a:t>
            </a:r>
            <a:r>
              <a:rPr lang="sk-SK" sz="2200" dirty="0"/>
              <a:t>- do dvoch týždňov po schválení vládou </a:t>
            </a:r>
            <a:r>
              <a:rPr lang="sk-SK" sz="2200" dirty="0" smtClean="0"/>
              <a:t>SR</a:t>
            </a:r>
            <a:endParaRPr lang="sk-SK" sz="2200" dirty="0"/>
          </a:p>
          <a:p>
            <a:pPr>
              <a:defRPr/>
            </a:pPr>
            <a:r>
              <a:rPr lang="sk-SK" sz="2200" u="sng" dirty="0"/>
              <a:t>výzva v rámci schémy pomoci </a:t>
            </a:r>
            <a:r>
              <a:rPr lang="sk-SK" sz="2200" u="sng" dirty="0" err="1"/>
              <a:t>de</a:t>
            </a:r>
            <a:r>
              <a:rPr lang="sk-SK" sz="2200" u="sng" dirty="0"/>
              <a:t> </a:t>
            </a:r>
            <a:r>
              <a:rPr lang="sk-SK" sz="2200" u="sng" dirty="0" err="1"/>
              <a:t>minimis</a:t>
            </a:r>
            <a:r>
              <a:rPr lang="sk-SK" sz="2200" u="sng" dirty="0"/>
              <a:t> </a:t>
            </a:r>
            <a:r>
              <a:rPr lang="sk-SK" sz="2200" dirty="0"/>
              <a:t>- do jedného až dvoch mesiacov po vyhlásení výziev v rámci schém štátnej </a:t>
            </a:r>
            <a:r>
              <a:rPr lang="sk-SK" sz="2200" dirty="0" smtClean="0"/>
              <a:t>pomoci</a:t>
            </a:r>
          </a:p>
          <a:p>
            <a:pPr>
              <a:defRPr/>
            </a:pPr>
            <a:r>
              <a:rPr lang="sk-SK" sz="2200" u="sng" dirty="0"/>
              <a:t>písomné vyzvanie na iniciatívu </a:t>
            </a:r>
            <a:r>
              <a:rPr lang="sk-SK" sz="2200" u="sng" dirty="0" smtClean="0"/>
              <a:t>JEREMIE</a:t>
            </a:r>
            <a:r>
              <a:rPr lang="sk-SK" sz="2200" dirty="0" smtClean="0"/>
              <a:t> – termín závisí od ukončenia procesu identifikácie vhodného finančného nástroja, </a:t>
            </a:r>
            <a:r>
              <a:rPr lang="sk-SK" sz="2200" dirty="0"/>
              <a:t>na základe </a:t>
            </a:r>
            <a:r>
              <a:rPr lang="sk-SK" sz="2200" dirty="0" smtClean="0"/>
              <a:t>ktorého </a:t>
            </a:r>
            <a:r>
              <a:rPr lang="sk-SK" sz="2200" dirty="0"/>
              <a:t>RO rozhodne o indikatívnej výške </a:t>
            </a:r>
            <a:r>
              <a:rPr lang="sk-SK" sz="2200" dirty="0" smtClean="0"/>
              <a:t>alokácie pre konkrétny produkt </a:t>
            </a:r>
            <a:r>
              <a:rPr lang="sk-SK" sz="2200" dirty="0"/>
              <a:t>a čase </a:t>
            </a:r>
            <a:r>
              <a:rPr lang="sk-SK" sz="2200" dirty="0" smtClean="0"/>
              <a:t>vydania </a:t>
            </a:r>
            <a:r>
              <a:rPr lang="sk-SK" sz="2200" dirty="0"/>
              <a:t>písomného </a:t>
            </a:r>
            <a:r>
              <a:rPr lang="sk-SK" sz="2200" dirty="0" smtClean="0"/>
              <a:t>vyzvania</a:t>
            </a:r>
            <a:endParaRPr lang="sk-SK" sz="2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Plánovaný efekt podpory</a:t>
            </a:r>
          </a:p>
        </p:txBody>
      </p:sp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09E56BA-6D0E-41B9-A4DD-A02091D1354A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7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9460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32593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k-SK" sz="2200" b="1" dirty="0" smtClean="0"/>
              <a:t>Poskytnutou podporou a nastavenými podmienkami RO plánuje:</a:t>
            </a:r>
          </a:p>
          <a:p>
            <a:pPr>
              <a:tabLst>
                <a:tab pos="542925" algn="l"/>
              </a:tabLst>
              <a:defRPr/>
            </a:pPr>
            <a:r>
              <a:rPr lang="sk-SK" sz="2200" dirty="0"/>
              <a:t>V</a:t>
            </a:r>
            <a:r>
              <a:rPr lang="sk-SK" sz="2200" dirty="0" smtClean="0"/>
              <a:t>ytvorenie cca 1 200 </a:t>
            </a:r>
            <a:r>
              <a:rPr lang="sk-SK" sz="2200" dirty="0"/>
              <a:t>pracovných miest v podporených MSP, a to v časovom horizonte do konca roka </a:t>
            </a:r>
            <a:r>
              <a:rPr lang="sk-SK" sz="2200" dirty="0" smtClean="0"/>
              <a:t>2015</a:t>
            </a:r>
          </a:p>
          <a:p>
            <a:pPr>
              <a:tabLst>
                <a:tab pos="542925" algn="l"/>
              </a:tabLst>
              <a:defRPr/>
            </a:pPr>
            <a:r>
              <a:rPr lang="sk-SK" sz="2200" dirty="0"/>
              <a:t>Vytvorenie minimálne 1 pracovného miesta pre mladých ľudí v rámci </a:t>
            </a:r>
            <a:r>
              <a:rPr lang="sk-SK" sz="2200" dirty="0" smtClean="0"/>
              <a:t>každého </a:t>
            </a:r>
            <a:r>
              <a:rPr lang="sk-SK" sz="2200" dirty="0"/>
              <a:t>podporeného </a:t>
            </a:r>
            <a:r>
              <a:rPr lang="sk-SK" sz="2200" dirty="0" smtClean="0"/>
              <a:t>projektu</a:t>
            </a:r>
          </a:p>
          <a:p>
            <a:pPr marL="0" indent="0">
              <a:buFont typeface="Arial" charset="0"/>
              <a:buNone/>
              <a:tabLst>
                <a:tab pos="542925" algn="l"/>
              </a:tabLst>
              <a:defRPr/>
            </a:pPr>
            <a:endParaRPr lang="sk-SK" sz="2200" dirty="0" smtClean="0"/>
          </a:p>
          <a:p>
            <a:pPr marL="0" indent="0">
              <a:buFont typeface="Arial" charset="0"/>
              <a:buNone/>
              <a:tabLst>
                <a:tab pos="542925" algn="l"/>
              </a:tabLst>
              <a:defRPr/>
            </a:pPr>
            <a:r>
              <a:rPr lang="sk-SK" sz="2200" u="sng" dirty="0" smtClean="0"/>
              <a:t>RO v spolupráci so Sociálnou poisťovňou a SORO bude overovať naplnenie vyššie uvedených podmienok každého projektu vrátane udržania vytvorených pracovných miest.</a:t>
            </a:r>
            <a:endParaRPr lang="sk-SK" sz="2200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Kritériá / podmienky týkajúce sa zvýšenia </a:t>
            </a:r>
            <a:br>
              <a:rPr lang="sk-SK" sz="2800" b="1" u="sng" smtClean="0"/>
            </a:br>
            <a:r>
              <a:rPr lang="sk-SK" sz="2800" b="1" u="sng" smtClean="0"/>
              <a:t>podpory zamestnanosti mladých</a:t>
            </a:r>
          </a:p>
        </p:txBody>
      </p:sp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4BB828C-11FF-4D0C-BA63-629A63758CBD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8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0484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Zástupný symbol obsahu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325937"/>
          </a:xfrm>
        </p:spPr>
        <p:txBody>
          <a:bodyPr/>
          <a:lstStyle/>
          <a:p>
            <a:pPr marL="514350" lvl="1" indent="-514350">
              <a:buFont typeface="Calibri" pitchFamily="34" charset="0"/>
              <a:buAutoNum type="arabicParenR"/>
            </a:pPr>
            <a:r>
              <a:rPr lang="fr-FR" sz="2200" b="1" smtClean="0"/>
              <a:t>Opr</a:t>
            </a:r>
            <a:r>
              <a:rPr lang="sk-SK" sz="2200" b="1" smtClean="0"/>
              <a:t>á</a:t>
            </a:r>
            <a:r>
              <a:rPr lang="fr-FR" sz="2200" b="1" smtClean="0"/>
              <a:t>vnení žiadatelia</a:t>
            </a:r>
            <a:r>
              <a:rPr lang="sk-SK" sz="2200" b="1" smtClean="0"/>
              <a:t> </a:t>
            </a:r>
            <a:r>
              <a:rPr lang="fr-FR" sz="2200" b="1" smtClean="0"/>
              <a:t>/</a:t>
            </a:r>
            <a:r>
              <a:rPr lang="sk-SK" sz="2200" b="1" smtClean="0"/>
              <a:t> </a:t>
            </a:r>
            <a:r>
              <a:rPr lang="fr-FR" sz="2200" b="1" smtClean="0"/>
              <a:t>prijímatelia</a:t>
            </a:r>
            <a:r>
              <a:rPr lang="sk-SK" sz="2200" b="1" smtClean="0"/>
              <a:t> </a:t>
            </a:r>
            <a:r>
              <a:rPr lang="sk-SK" sz="2200" smtClean="0"/>
              <a:t>môžu byť len fyzické alebo právnické osoby oprávnené na podnikanie podľa Obchodného zákonníka a Živnostenského zákona, ktoré sú registrované na území SR a ktoré:</a:t>
            </a:r>
          </a:p>
          <a:p>
            <a:pPr marL="542925" indent="266700"/>
            <a:r>
              <a:rPr lang="sk-SK" sz="1800" smtClean="0"/>
              <a:t>plánujú realizovať jednotlivé druhy oprávnených projektov,</a:t>
            </a:r>
          </a:p>
          <a:p>
            <a:pPr marL="542925" indent="266700"/>
            <a:r>
              <a:rPr lang="sk-SK" sz="1800" smtClean="0"/>
              <a:t>spĺňajú definíciu MSP v zmysle Nariadenia Komisie (ES) č. 800/2008,</a:t>
            </a:r>
          </a:p>
          <a:p>
            <a:pPr marL="542925" indent="266700"/>
            <a:r>
              <a:rPr lang="sk-SK" sz="1800" smtClean="0"/>
              <a:t>sú registrované na území SR v príslušnom registri najneskôr k 1. 1. 2011,</a:t>
            </a:r>
          </a:p>
          <a:p>
            <a:pPr marL="542925" indent="266700"/>
            <a:r>
              <a:rPr lang="sk-SK" sz="1800" smtClean="0"/>
              <a:t>nenapĺňajú definíciu podniku v ťažkostiach.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800" b="1" u="sng" smtClean="0"/>
              <a:t>Kritériá / podmienky týkajúce sa zvýšenia </a:t>
            </a:r>
            <a:br>
              <a:rPr lang="sk-SK" sz="2800" b="1" u="sng" smtClean="0"/>
            </a:br>
            <a:r>
              <a:rPr lang="sk-SK" sz="2800" b="1" u="sng" smtClean="0"/>
              <a:t>podpory zamestnanosti mladých</a:t>
            </a:r>
          </a:p>
        </p:txBody>
      </p:sp>
      <p:sp>
        <p:nvSpPr>
          <p:cNvPr id="14340" name="Zástupný symbol čísla snímky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EB44DB5-9F7C-444E-974F-0896C1AB9CB7}" type="slidenum">
              <a:rPr lang="sk-SK" smtClean="0">
                <a:solidFill>
                  <a:schemeClr val="tx1"/>
                </a:solidFill>
                <a:latin typeface="Arial" charset="0"/>
              </a:rPr>
              <a:pPr>
                <a:defRPr/>
              </a:pPr>
              <a:t>9</a:t>
            </a:fld>
            <a:endParaRPr lang="sk-SK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1508" name="Picture 30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304800"/>
            <a:ext cx="1038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36" descr="EU-EFRR-VERTIC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5883275"/>
            <a:ext cx="6111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Obrázok 7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4013" y="5861050"/>
            <a:ext cx="965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313" y="1535113"/>
            <a:ext cx="8229600" cy="4325937"/>
          </a:xfrm>
        </p:spPr>
        <p:txBody>
          <a:bodyPr/>
          <a:lstStyle/>
          <a:p>
            <a:pPr marL="514350" lvl="1" indent="-514350">
              <a:buFont typeface="+mj-lt"/>
              <a:buAutoNum type="arabicParenR" startAt="2"/>
              <a:defRPr/>
            </a:pPr>
            <a:r>
              <a:rPr lang="sk-SK" sz="2200" b="1" dirty="0"/>
              <a:t>Spôsob poskytovania pomoci </a:t>
            </a:r>
            <a:endParaRPr lang="sk-SK" sz="2200" b="1" dirty="0" smtClean="0"/>
          </a:p>
          <a:p>
            <a:pPr marL="542925" lvl="1" indent="0">
              <a:buFont typeface="Arial" pitchFamily="34" charset="0"/>
              <a:buChar char="•"/>
              <a:tabLst>
                <a:tab pos="809625" algn="l"/>
              </a:tabLst>
              <a:defRPr/>
            </a:pPr>
            <a:r>
              <a:rPr lang="sk-SK" sz="2200" b="1" dirty="0" smtClean="0"/>
              <a:t>	</a:t>
            </a:r>
            <a:r>
              <a:rPr lang="sk-SK" sz="1800" dirty="0"/>
              <a:t>formou </a:t>
            </a:r>
            <a:r>
              <a:rPr lang="sk-SK" sz="1800" dirty="0" smtClean="0"/>
              <a:t>nenávratného </a:t>
            </a:r>
            <a:r>
              <a:rPr lang="sk-SK" sz="1800" dirty="0"/>
              <a:t>finančného </a:t>
            </a:r>
            <a:r>
              <a:rPr lang="sk-SK" sz="1800" dirty="0" smtClean="0"/>
              <a:t>príspevku,</a:t>
            </a:r>
          </a:p>
          <a:p>
            <a:pPr marL="542925" lvl="1" indent="0">
              <a:buFont typeface="Arial" pitchFamily="34" charset="0"/>
              <a:buChar char="•"/>
              <a:tabLst>
                <a:tab pos="809625" algn="l"/>
              </a:tabLst>
              <a:defRPr/>
            </a:pPr>
            <a:r>
              <a:rPr lang="sk-SK" sz="1800" dirty="0" smtClean="0"/>
              <a:t> 	refundáciou vynaložených oprávnených výdavkov na základe predložených 	účtovných dokladov.</a:t>
            </a:r>
          </a:p>
          <a:p>
            <a:pPr marL="542925" lvl="1" indent="0">
              <a:buFont typeface="Arial" charset="0"/>
              <a:buNone/>
              <a:defRPr/>
            </a:pPr>
            <a:endParaRPr lang="sk-SK" sz="1800" dirty="0"/>
          </a:p>
          <a:p>
            <a:pPr marL="514350" lvl="1" indent="-514350">
              <a:buFont typeface="+mj-lt"/>
              <a:buAutoNum type="arabicParenR" startAt="3"/>
              <a:defRPr/>
            </a:pPr>
            <a:r>
              <a:rPr lang="fr-FR" sz="2200" b="1" dirty="0"/>
              <a:t>Podporované </a:t>
            </a:r>
            <a:r>
              <a:rPr lang="fr-FR" sz="2200" b="1" dirty="0" smtClean="0"/>
              <a:t>regióny</a:t>
            </a:r>
            <a:r>
              <a:rPr lang="sk-SK" sz="2200" b="1" dirty="0" smtClean="0"/>
              <a:t> - </a:t>
            </a:r>
            <a:r>
              <a:rPr lang="sk-SK" sz="2200" dirty="0"/>
              <a:t>pomoc na podporu regiónov spadajúcich pod Cieľ </a:t>
            </a:r>
            <a:r>
              <a:rPr lang="sk-SK" sz="2200" dirty="0" smtClean="0"/>
              <a:t>Konvergencia:</a:t>
            </a:r>
            <a:endParaRPr lang="sk-SK" dirty="0"/>
          </a:p>
          <a:p>
            <a:pPr marL="542925" lvl="1" indent="0">
              <a:buFont typeface="Arial" pitchFamily="34" charset="0"/>
              <a:buChar char="•"/>
              <a:tabLst>
                <a:tab pos="809625" algn="l"/>
              </a:tabLst>
              <a:defRPr/>
            </a:pPr>
            <a:r>
              <a:rPr lang="sk-SK" sz="1800" dirty="0" smtClean="0"/>
              <a:t> 	Západné </a:t>
            </a:r>
            <a:r>
              <a:rPr lang="sk-SK" sz="1800" dirty="0"/>
              <a:t>Slovensko (Trnavský kraj, Trenčiansky kraj, Nitriansky kraj), </a:t>
            </a:r>
          </a:p>
          <a:p>
            <a:pPr marL="542925" lvl="1" indent="0">
              <a:buFont typeface="Arial" pitchFamily="34" charset="0"/>
              <a:buChar char="•"/>
              <a:tabLst>
                <a:tab pos="809625" algn="l"/>
              </a:tabLst>
              <a:defRPr/>
            </a:pPr>
            <a:r>
              <a:rPr lang="sk-SK" sz="1800" dirty="0" smtClean="0"/>
              <a:t> 	Stredné </a:t>
            </a:r>
            <a:r>
              <a:rPr lang="sk-SK" sz="1800" dirty="0"/>
              <a:t>Slovensko (Banskobystrický kraj, Žilinský kraj),</a:t>
            </a:r>
          </a:p>
          <a:p>
            <a:pPr marL="542925" lvl="1" indent="0">
              <a:buFont typeface="Arial" pitchFamily="34" charset="0"/>
              <a:buChar char="•"/>
              <a:tabLst>
                <a:tab pos="809625" algn="l"/>
              </a:tabLst>
              <a:defRPr/>
            </a:pPr>
            <a:r>
              <a:rPr lang="sk-SK" sz="1800" dirty="0" smtClean="0"/>
              <a:t> 	Východné </a:t>
            </a:r>
            <a:r>
              <a:rPr lang="sk-SK" sz="1800" dirty="0"/>
              <a:t>Slovensko (Košický kraj, Prešovský kraj).</a:t>
            </a:r>
          </a:p>
          <a:p>
            <a:pPr marL="542925" lvl="1" indent="0">
              <a:buFont typeface="Arial" charset="0"/>
              <a:buNone/>
              <a:defRPr/>
            </a:pPr>
            <a:r>
              <a:rPr lang="sk-SK" sz="1800" u="sng" dirty="0" smtClean="0"/>
              <a:t>Pre </a:t>
            </a:r>
            <a:r>
              <a:rPr lang="sk-SK" sz="1800" u="sng" dirty="0"/>
              <a:t>stanovenie oprávnenosti žiadateľa je rozhodujúce miesto realizácie oprávneného projektu, nie sídlo žiadateľa.</a:t>
            </a:r>
          </a:p>
          <a:p>
            <a:pPr marL="542925" lvl="1" indent="0">
              <a:buFont typeface="Arial" charset="0"/>
              <a:buNone/>
              <a:defRPr/>
            </a:pPr>
            <a:endParaRPr lang="sk-SK" sz="1800" dirty="0" smtClean="0"/>
          </a:p>
          <a:p>
            <a:pPr marL="942975" lvl="2" indent="0">
              <a:buFont typeface="Arial" charset="0"/>
              <a:buNone/>
              <a:defRPr/>
            </a:pPr>
            <a:endParaRPr lang="sk-SK" sz="1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4693</TotalTime>
  <Words>409</Words>
  <Application>Microsoft Office PowerPoint</Application>
  <PresentationFormat>Prezentácia na obrazovke (4:3)</PresentationFormat>
  <Paragraphs>116</Paragraphs>
  <Slides>13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Motiv sady Office</vt:lpstr>
      <vt:lpstr>Revízia Operačného programu Konkurencieschopnosť  a hospodársky rast v záujme podpory zamestnanosti mladých ľudí a MSP</vt:lpstr>
      <vt:lpstr>Dôvody a historický aspekt revízie</vt:lpstr>
      <vt:lpstr>Dôvody a historický aspekt revízie</vt:lpstr>
      <vt:lpstr>Nástroje na dosiahnutie cieľov revízie</vt:lpstr>
      <vt:lpstr>Stav prípravy výziev / predpokladaný harmonogram ich vyhlásenia</vt:lpstr>
      <vt:lpstr>Stav prípravy výziev / predpokladaný harmonogram ich vyhlásenia</vt:lpstr>
      <vt:lpstr>Plánovaný efekt podpory</vt:lpstr>
      <vt:lpstr>Kritériá / podmienky týkajúce sa zvýšenia  podpory zamestnanosti mladých</vt:lpstr>
      <vt:lpstr>Kritériá / podmienky týkajúce sa zvýšenia  podpory zamestnanosti mladých</vt:lpstr>
      <vt:lpstr>Kritériá / podmienky týkajúce sa zvýšenia  podpory zamestnanosti mladých</vt:lpstr>
      <vt:lpstr>Kritériá / podmienky týkajúce sa zvýšenia  podpory zamestnanosti mladých</vt:lpstr>
      <vt:lpstr>Kritériá / podmienky týkajúce sa zvýšenia  podpory zamestnanosti mladých</vt:lpstr>
      <vt:lpstr>Prezentácia programu PowerPoint</vt:lpstr>
    </vt:vector>
  </TitlesOfParts>
  <Company>MHSR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Operačný program Konkurencieschopnosť a hospodársky rast</dc:title>
  <dc:creator>veselovsky</dc:creator>
  <cp:lastModifiedBy>Miklosova</cp:lastModifiedBy>
  <cp:revision>244</cp:revision>
  <dcterms:created xsi:type="dcterms:W3CDTF">2008-02-01T13:37:23Z</dcterms:created>
  <dcterms:modified xsi:type="dcterms:W3CDTF">2012-12-13T07:10:21Z</dcterms:modified>
</cp:coreProperties>
</file>